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69.jpg" ContentType="image/jpeg"/>
  <Override PartName="/ppt/media/image7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3" r:id="rId2"/>
    <p:sldId id="314" r:id="rId3"/>
    <p:sldId id="282" r:id="rId4"/>
    <p:sldId id="279" r:id="rId5"/>
    <p:sldId id="272" r:id="rId6"/>
    <p:sldId id="280" r:id="rId7"/>
    <p:sldId id="281" r:id="rId8"/>
    <p:sldId id="283" r:id="rId9"/>
    <p:sldId id="285" r:id="rId10"/>
    <p:sldId id="284" r:id="rId11"/>
    <p:sldId id="256" r:id="rId12"/>
    <p:sldId id="257" r:id="rId13"/>
    <p:sldId id="286" r:id="rId14"/>
    <p:sldId id="259" r:id="rId15"/>
    <p:sldId id="287" r:id="rId16"/>
    <p:sldId id="289" r:id="rId17"/>
    <p:sldId id="305" r:id="rId18"/>
    <p:sldId id="290" r:id="rId19"/>
    <p:sldId id="306" r:id="rId20"/>
    <p:sldId id="291" r:id="rId21"/>
    <p:sldId id="307" r:id="rId22"/>
    <p:sldId id="292" r:id="rId23"/>
    <p:sldId id="308" r:id="rId24"/>
    <p:sldId id="265" r:id="rId25"/>
    <p:sldId id="288" r:id="rId26"/>
    <p:sldId id="266" r:id="rId27"/>
    <p:sldId id="269" r:id="rId28"/>
    <p:sldId id="267" r:id="rId29"/>
    <p:sldId id="270" r:id="rId30"/>
    <p:sldId id="268" r:id="rId31"/>
    <p:sldId id="271" r:id="rId32"/>
    <p:sldId id="304" r:id="rId33"/>
    <p:sldId id="294" r:id="rId34"/>
    <p:sldId id="295" r:id="rId35"/>
    <p:sldId id="296" r:id="rId36"/>
    <p:sldId id="297" r:id="rId37"/>
    <p:sldId id="303" r:id="rId38"/>
    <p:sldId id="298" r:id="rId39"/>
    <p:sldId id="299" r:id="rId40"/>
    <p:sldId id="302" r:id="rId41"/>
    <p:sldId id="312" r:id="rId42"/>
    <p:sldId id="309" r:id="rId43"/>
    <p:sldId id="320" r:id="rId44"/>
    <p:sldId id="321" r:id="rId45"/>
    <p:sldId id="322" r:id="rId46"/>
    <p:sldId id="315" r:id="rId47"/>
    <p:sldId id="316" r:id="rId48"/>
    <p:sldId id="317" r:id="rId49"/>
    <p:sldId id="311" r:id="rId5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CE5"/>
    <a:srgbClr val="FCFDFD"/>
    <a:srgbClr val="FCFCFC"/>
    <a:srgbClr val="E5EDE7"/>
    <a:srgbClr val="FB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>
        <p:scale>
          <a:sx n="154" d="100"/>
          <a:sy n="154" d="100"/>
        </p:scale>
        <p:origin x="-4224" y="1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2825" y="1409700"/>
            <a:ext cx="1352550" cy="165735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10025" y="2371725"/>
            <a:ext cx="6410325" cy="8572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019550" y="2381253"/>
            <a:ext cx="6353175" cy="19050"/>
          </a:xfrm>
          <a:custGeom>
            <a:avLst/>
            <a:gdLst/>
            <a:ahLst/>
            <a:cxnLst/>
            <a:rect l="l" t="t" r="r" b="b"/>
            <a:pathLst>
              <a:path w="6353175" h="19050">
                <a:moveTo>
                  <a:pt x="6353175" y="0"/>
                </a:moveTo>
                <a:lnTo>
                  <a:pt x="0" y="0"/>
                </a:lnTo>
                <a:lnTo>
                  <a:pt x="0" y="18919"/>
                </a:lnTo>
                <a:lnTo>
                  <a:pt x="6353175" y="18919"/>
                </a:lnTo>
                <a:lnTo>
                  <a:pt x="6353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4300" y="1409700"/>
            <a:ext cx="4371975" cy="165735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5200" y="1409700"/>
            <a:ext cx="3714750" cy="16573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12310" y="1557972"/>
            <a:ext cx="6396990" cy="941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 u="sng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72510" y="3634740"/>
            <a:ext cx="7522209" cy="1729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sng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sng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sng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4875" y="103124"/>
            <a:ext cx="10194925" cy="1185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 u="sng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400" y="2159761"/>
            <a:ext cx="10604500" cy="3930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talabat_egypt/" TargetMode="External"/><Relationship Id="rId2" Type="http://schemas.openxmlformats.org/officeDocument/2006/relationships/hyperlink" Target="https://www.facebook.com/TalabatE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instashop_eg/" TargetMode="External"/><Relationship Id="rId2" Type="http://schemas.openxmlformats.org/officeDocument/2006/relationships/hyperlink" Target="https://www.facebook.com/instashopEgyp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breadfast/" TargetMode="External"/><Relationship Id="rId2" Type="http://schemas.openxmlformats.org/officeDocument/2006/relationships/hyperlink" Target="https://www.facebook.com/Breadfas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elmenus/" TargetMode="External"/><Relationship Id="rId2" Type="http://schemas.openxmlformats.org/officeDocument/2006/relationships/hyperlink" Target="https://www.facebook.com/elmenu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shtag/%D9%88%D8%AC%D8%A8%D8%A7%D8%AA_%D9%85%D8%B1%D8%B6%D9%89_%D8%A7%D9%84%D8%B3%D9%83%D8%B1?__eep__=6&amp;__cft__%5b0%5d=AZUQlksHnk0ER7y11pIf-hhe3vqnI-hycl4ptZ9Nupjea5mmazJfsp7dJnvYaSLFtfYBR44_E0vva-yfSqZCR2Bw9lgUyjzVIYo-sfVC7gGDMqN6U7YPiQ6bgYtnrghZuFVKMrK-vT-pj8no4sRiKZ3I&amp;__tn__=*NK-R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s://www.facebook.com/hashtag/greenfork?__eep__=6&amp;__cft__%5b0%5d=AZUQlksHnk0ER7y11pIf-hhe3vqnI-hycl4ptZ9Nupjea5mmazJfsp7dJnvYaSLFtfYBR44_E0vva-yfSqZCR2Bw9lgUyjzVIYo-sfVC7gGDMqN6U7YPiQ6bgYtnrghZuFVKMrK-vT-pj8no4sRiKZ3I&amp;__tn__=*NK-R" TargetMode="External"/><Relationship Id="rId4" Type="http://schemas.openxmlformats.org/officeDocument/2006/relationships/hyperlink" Target="https://www.facebook.com/hashtag/diabetic?__eep__=6&amp;__cft__%5b0%5d=AZUQlksHnk0ER7y11pIf-hhe3vqnI-hycl4ptZ9Nupjea5mmazJfsp7dJnvYaSLFtfYBR44_E0vva-yfSqZCR2Bw9lgUyjzVIYo-sfVC7gGDMqN6U7YPiQ6bgYtnrghZuFVKMrK-vT-pj8no4sRiKZ3I&amp;__tn__=*NK-R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4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327C98-1070-943C-C0D2-12F7980FF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2310" y="1557973"/>
            <a:ext cx="5893690" cy="3470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EB32AC5-5F57-E57F-B7C5-2FE73FD71DC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CF3FCC-7A42-30F8-9923-7654FDDEB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22718" r="-102" b="24444"/>
          <a:stretch>
            <a:fillRect/>
          </a:stretch>
        </p:blipFill>
        <p:spPr>
          <a:xfrm>
            <a:off x="-1524000" y="-76200"/>
            <a:ext cx="14152251" cy="701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363565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B2253F-1621-B268-4548-A9C947692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7" y="304800"/>
            <a:ext cx="10194925" cy="615553"/>
          </a:xfrm>
        </p:spPr>
        <p:txBody>
          <a:bodyPr/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“Marketing Channels”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C20DD09-1375-F7BF-5106-6F44EF85C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49" y="1295400"/>
            <a:ext cx="10604500" cy="5039841"/>
          </a:xfrm>
        </p:spPr>
        <p:txBody>
          <a:bodyPr/>
          <a:lstStyle/>
          <a:p>
            <a:pPr marL="354965" marR="5080" indent="-342900" algn="l">
              <a:lnSpc>
                <a:spcPts val="1650"/>
              </a:lnSpc>
              <a:spcBef>
                <a:spcPts val="2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Lucida Sans Unicode"/>
              </a:rPr>
              <a:t>Influencer Marketing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:  </a:t>
            </a:r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Dr. Norhan Kandeel, Dr. </a:t>
            </a:r>
            <a:r>
              <a:rPr lang="en-US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Shrouk</a:t>
            </a:r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 Ali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– Health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Podcasts</a:t>
            </a:r>
          </a:p>
          <a:p>
            <a:pPr marL="12065" marR="5080" algn="l">
              <a:lnSpc>
                <a:spcPts val="1650"/>
              </a:lnSpc>
              <a:spcBef>
                <a:spcPts val="280"/>
              </a:spcBef>
              <a:tabLst>
                <a:tab pos="355600" algn="l"/>
              </a:tabLst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Lucida Sans Unicode"/>
            </a:endParaRPr>
          </a:p>
          <a:p>
            <a:pPr marL="354965" marR="5080" indent="-342900" algn="l">
              <a:lnSpc>
                <a:spcPts val="1650"/>
              </a:lnSpc>
              <a:spcBef>
                <a:spcPts val="2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pc="65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</a:rPr>
              <a:t>Social</a:t>
            </a:r>
            <a:r>
              <a:rPr lang="en-US" spc="-55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</a:rPr>
              <a:t> </a:t>
            </a:r>
            <a:r>
              <a:rPr lang="en-US" spc="14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</a:rPr>
              <a:t>Media</a:t>
            </a:r>
            <a:r>
              <a:rPr lang="en-US" spc="5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</a:rPr>
              <a:t> </a:t>
            </a:r>
            <a:r>
              <a:rPr lang="en-US" spc="4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</a:rPr>
              <a:t>Marketing:</a:t>
            </a:r>
            <a:r>
              <a:rPr lang="en-US" spc="-1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to</a:t>
            </a:r>
            <a:r>
              <a:rPr lang="en-US" spc="2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share</a:t>
            </a:r>
            <a:r>
              <a:rPr lang="en-US" spc="3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spc="14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engaging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spc="6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content </a:t>
            </a:r>
            <a:r>
              <a:rPr lang="en-US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like</a:t>
            </a:r>
            <a:r>
              <a:rPr lang="en-US" spc="4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meal</a:t>
            </a:r>
            <a:r>
              <a:rPr lang="en-US" spc="6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photos,</a:t>
            </a:r>
            <a:r>
              <a:rPr lang="en-US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spc="5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healthy</a:t>
            </a:r>
            <a:r>
              <a:rPr lang="en-US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tips,</a:t>
            </a:r>
            <a:r>
              <a:rPr lang="en-US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spc="17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and</a:t>
            </a:r>
            <a:r>
              <a:rPr lang="en-US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spc="6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customer</a:t>
            </a:r>
            <a:r>
              <a:rPr lang="en-US" spc="-3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testimonials</a:t>
            </a:r>
            <a:r>
              <a:rPr lang="en-US" spc="7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to</a:t>
            </a:r>
            <a:r>
              <a:rPr lang="en-US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build</a:t>
            </a:r>
            <a:r>
              <a:rPr lang="en-US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spc="23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a</a:t>
            </a:r>
            <a:r>
              <a:rPr lang="en-US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 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community</a:t>
            </a:r>
            <a:r>
              <a:rPr lang="en-US" spc="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</a:rPr>
              <a:t>.</a:t>
            </a:r>
          </a:p>
          <a:p>
            <a:pPr marL="12065" marR="5080" algn="l">
              <a:lnSpc>
                <a:spcPts val="1650"/>
              </a:lnSpc>
              <a:spcBef>
                <a:spcPts val="280"/>
              </a:spcBef>
              <a:tabLst>
                <a:tab pos="355600" algn="l"/>
              </a:tabLst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Display Semibold" pitchFamily="2" charset="0"/>
              <a:cs typeface="Lucida Sans Unicode"/>
            </a:endParaRPr>
          </a:p>
          <a:p>
            <a:pPr marL="354965" marR="5080" indent="-342900" algn="l">
              <a:lnSpc>
                <a:spcPts val="1650"/>
              </a:lnSpc>
              <a:spcBef>
                <a:spcPts val="2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Lucida Sans Unicode"/>
              </a:rPr>
              <a:t>	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Lucida Sans Unicode"/>
              </a:rPr>
              <a:t>Content Marketing: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Create research-based posts and AI-generated videos to educate the audience about health and nutrition in a creative and informative way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.</a:t>
            </a:r>
          </a:p>
          <a:p>
            <a:pPr marL="12065" marR="5080" algn="l">
              <a:lnSpc>
                <a:spcPts val="1650"/>
              </a:lnSpc>
              <a:spcBef>
                <a:spcPts val="280"/>
              </a:spcBef>
              <a:tabLst>
                <a:tab pos="355600" algn="l"/>
              </a:tabLst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Lucida Sans Unicode"/>
            </a:endParaRPr>
          </a:p>
          <a:p>
            <a:pPr marL="354965" marR="5080" indent="-342900" algn="l">
              <a:lnSpc>
                <a:spcPts val="1650"/>
              </a:lnSpc>
              <a:spcBef>
                <a:spcPts val="2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Lucida Sans Unicode"/>
              </a:rPr>
              <a:t>	Search &amp; Ads: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Increase online visibility with Google Ads and SMO, while using paid Meta campaigns to target and reach new customers effectively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.</a:t>
            </a:r>
          </a:p>
          <a:p>
            <a:pPr marL="12065" marR="5080" algn="l">
              <a:lnSpc>
                <a:spcPts val="1650"/>
              </a:lnSpc>
              <a:spcBef>
                <a:spcPts val="280"/>
              </a:spcBef>
              <a:tabLst>
                <a:tab pos="355600" algn="l"/>
              </a:tabLst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Lucida Sans Unicode"/>
            </a:endParaRPr>
          </a:p>
          <a:p>
            <a:pPr marL="354965" marR="5080" indent="-342900" algn="l">
              <a:lnSpc>
                <a:spcPts val="1650"/>
              </a:lnSpc>
              <a:spcBef>
                <a:spcPts val="2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Lucida Sans Unicode"/>
              </a:rPr>
              <a:t>	Direct Marketing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: Send weekly meal plans, special offers, and updates directly to customers via email for a personalized experience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.</a:t>
            </a:r>
          </a:p>
          <a:p>
            <a:pPr marL="12065" marR="5080" algn="l">
              <a:lnSpc>
                <a:spcPts val="1650"/>
              </a:lnSpc>
              <a:spcBef>
                <a:spcPts val="280"/>
              </a:spcBef>
              <a:tabLst>
                <a:tab pos="355600" algn="l"/>
              </a:tabLst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Lucida Sans Unicode"/>
            </a:endParaRPr>
          </a:p>
          <a:p>
            <a:pPr marL="354965" marR="5080" indent="-342900" algn="l">
              <a:lnSpc>
                <a:spcPts val="1650"/>
              </a:lnSpc>
              <a:spcBef>
                <a:spcPts val="2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	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Lucida Sans Unicode"/>
              </a:rPr>
              <a:t>Offline Presence: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Build direct connections by participating in health fairs (Egy Health Exp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(Doctors or nutritionists Recommendation)  - Cairo Food Week (visually appealing tasting samples of your meals) - Sara's Organic Food Experiences (code)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</a:b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Lucida Sans Unicode"/>
              </a:rPr>
              <a:t>How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Lucida Sans Unicode"/>
              </a:rPr>
              <a:t>?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Scan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the QR code for 50 EGP on your first order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!</a:t>
            </a:r>
          </a:p>
          <a:p>
            <a:pPr marL="354965" marR="5080" indent="-342900" algn="l">
              <a:lnSpc>
                <a:spcPts val="1650"/>
              </a:lnSpc>
              <a:spcBef>
                <a:spcPts val="2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Lucida Sans Unicode"/>
            </a:endParaRPr>
          </a:p>
          <a:p>
            <a:pPr marL="297815" marR="5080" indent="-285750" algn="l">
              <a:lnSpc>
                <a:spcPts val="1650"/>
              </a:lnSpc>
              <a:spcBef>
                <a:spcPts val="2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 Mobile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Marketing: Strengthen customer loyalty with a simple app for easy customization of meal plans, nutrition tracking, and exclusive offers.</a:t>
            </a:r>
          </a:p>
        </p:txBody>
      </p:sp>
      <p:pic>
        <p:nvPicPr>
          <p:cNvPr id="5" name="Graphic 4" descr="Kiosk outline">
            <a:extLst>
              <a:ext uri="{FF2B5EF4-FFF2-40B4-BE49-F238E27FC236}">
                <a16:creationId xmlns:a16="http://schemas.microsoft.com/office/drawing/2014/main" xmlns="" id="{6D649280-9911-4248-9C3C-033CE371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510612" y="338554"/>
            <a:ext cx="1109246" cy="11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7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2310" y="1557972"/>
            <a:ext cx="639699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b="1" spc="-380" dirty="0">
                <a:latin typeface="Trebuchet MS"/>
                <a:cs typeface="Trebuchet MS"/>
              </a:rPr>
              <a:t>“</a:t>
            </a:r>
            <a:r>
              <a:rPr sz="6000" b="1" spc="-440" dirty="0">
                <a:latin typeface="Trebuchet MS"/>
                <a:cs typeface="Trebuchet MS"/>
              </a:rPr>
              <a:t>G</a:t>
            </a:r>
            <a:r>
              <a:rPr sz="6000" b="1" spc="-405" dirty="0">
                <a:latin typeface="Trebuchet MS"/>
                <a:cs typeface="Trebuchet MS"/>
              </a:rPr>
              <a:t>r</a:t>
            </a:r>
            <a:r>
              <a:rPr sz="6000" b="1" spc="-390" dirty="0">
                <a:latin typeface="Trebuchet MS"/>
                <a:cs typeface="Trebuchet MS"/>
              </a:rPr>
              <a:t>e</a:t>
            </a:r>
            <a:r>
              <a:rPr sz="6000" b="1" spc="-459" dirty="0">
                <a:latin typeface="Trebuchet MS"/>
                <a:cs typeface="Trebuchet MS"/>
              </a:rPr>
              <a:t>e</a:t>
            </a:r>
            <a:r>
              <a:rPr sz="6000" b="1" spc="-405" dirty="0">
                <a:latin typeface="Trebuchet MS"/>
                <a:cs typeface="Trebuchet MS"/>
              </a:rPr>
              <a:t>n</a:t>
            </a:r>
            <a:r>
              <a:rPr sz="6000" b="1" spc="-365" dirty="0">
                <a:latin typeface="Trebuchet MS"/>
                <a:cs typeface="Trebuchet MS"/>
              </a:rPr>
              <a:t>F</a:t>
            </a:r>
            <a:r>
              <a:rPr sz="6000" b="1" spc="-415" dirty="0">
                <a:latin typeface="Trebuchet MS"/>
                <a:cs typeface="Trebuchet MS"/>
              </a:rPr>
              <a:t>o</a:t>
            </a:r>
            <a:r>
              <a:rPr sz="6000" b="1" spc="-405" dirty="0">
                <a:latin typeface="Trebuchet MS"/>
                <a:cs typeface="Trebuchet MS"/>
              </a:rPr>
              <a:t>r</a:t>
            </a:r>
            <a:r>
              <a:rPr sz="6000" b="1" spc="-450" dirty="0">
                <a:latin typeface="Trebuchet MS"/>
                <a:cs typeface="Trebuchet MS"/>
              </a:rPr>
              <a:t>k</a:t>
            </a:r>
            <a:r>
              <a:rPr sz="6000" b="1" spc="425" dirty="0">
                <a:latin typeface="Trebuchet MS"/>
                <a:cs typeface="Trebuchet MS"/>
              </a:rPr>
              <a:t>”</a:t>
            </a:r>
            <a:r>
              <a:rPr sz="6000" b="1" spc="-195" dirty="0">
                <a:latin typeface="Trebuchet MS"/>
                <a:cs typeface="Trebuchet MS"/>
              </a:rPr>
              <a:t>D</a:t>
            </a:r>
            <a:r>
              <a:rPr sz="6000" b="1" spc="-155" dirty="0">
                <a:latin typeface="Trebuchet MS"/>
                <a:cs typeface="Trebuchet MS"/>
              </a:rPr>
              <a:t>i</a:t>
            </a:r>
            <a:r>
              <a:rPr sz="6000" b="1" spc="-175" dirty="0">
                <a:latin typeface="Trebuchet MS"/>
                <a:cs typeface="Trebuchet MS"/>
              </a:rPr>
              <a:t>g</a:t>
            </a:r>
            <a:r>
              <a:rPr sz="6000" b="1" spc="-155" dirty="0">
                <a:latin typeface="Trebuchet MS"/>
                <a:cs typeface="Trebuchet MS"/>
              </a:rPr>
              <a:t>i</a:t>
            </a:r>
            <a:r>
              <a:rPr sz="6000" b="1" spc="-220" dirty="0">
                <a:latin typeface="Trebuchet MS"/>
                <a:cs typeface="Trebuchet MS"/>
              </a:rPr>
              <a:t>t</a:t>
            </a:r>
            <a:r>
              <a:rPr sz="6000" b="1" spc="-135" dirty="0">
                <a:latin typeface="Trebuchet MS"/>
                <a:cs typeface="Trebuchet MS"/>
              </a:rPr>
              <a:t>a</a:t>
            </a:r>
            <a:r>
              <a:rPr sz="6000" b="1" spc="-10" dirty="0">
                <a:latin typeface="Trebuchet MS"/>
                <a:cs typeface="Trebuchet MS"/>
              </a:rPr>
              <a:t>l</a:t>
            </a:r>
            <a:endParaRPr sz="60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4825" y="2228850"/>
            <a:ext cx="5800725" cy="16668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77994" y="2382139"/>
            <a:ext cx="4862830" cy="941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0" b="1" spc="-265" dirty="0">
                <a:latin typeface="Trebuchet MS"/>
                <a:cs typeface="Trebuchet MS"/>
              </a:rPr>
              <a:t>Marketing</a:t>
            </a:r>
            <a:r>
              <a:rPr sz="6000" b="1" spc="-830" dirty="0">
                <a:latin typeface="Trebuchet MS"/>
                <a:cs typeface="Trebuchet MS"/>
              </a:rPr>
              <a:t> </a:t>
            </a:r>
            <a:r>
              <a:rPr sz="6000" b="1" spc="-55" dirty="0">
                <a:latin typeface="Trebuchet MS"/>
                <a:cs typeface="Trebuchet MS"/>
              </a:rPr>
              <a:t>Plan</a:t>
            </a:r>
            <a:endParaRPr sz="60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43200" y="3200400"/>
            <a:ext cx="8305800" cy="2543175"/>
            <a:chOff x="2743200" y="3200400"/>
            <a:chExt cx="8305800" cy="2543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2025" y="3200400"/>
              <a:ext cx="4886325" cy="76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91075" y="3209928"/>
              <a:ext cx="4810125" cy="19050"/>
            </a:xfrm>
            <a:custGeom>
              <a:avLst/>
              <a:gdLst/>
              <a:ahLst/>
              <a:cxnLst/>
              <a:rect l="l" t="t" r="r" b="b"/>
              <a:pathLst>
                <a:path w="4810125" h="19050">
                  <a:moveTo>
                    <a:pt x="4810125" y="0"/>
                  </a:moveTo>
                  <a:lnTo>
                    <a:pt x="0" y="0"/>
                  </a:lnTo>
                  <a:lnTo>
                    <a:pt x="0" y="18919"/>
                  </a:lnTo>
                  <a:lnTo>
                    <a:pt x="4810125" y="18919"/>
                  </a:lnTo>
                  <a:lnTo>
                    <a:pt x="4810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4175" y="3524250"/>
              <a:ext cx="7934325" cy="1114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3200" y="4076700"/>
              <a:ext cx="8305800" cy="1114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2875" y="4619625"/>
              <a:ext cx="2228850" cy="11239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4500" y="4619625"/>
              <a:ext cx="828675" cy="11239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5950" y="4619625"/>
              <a:ext cx="4029075" cy="112395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 indent="4445" algn="ctr">
              <a:lnSpc>
                <a:spcPct val="91100"/>
              </a:lnSpc>
              <a:spcBef>
                <a:spcPts val="550"/>
              </a:spcBef>
            </a:pPr>
            <a:r>
              <a:rPr lang="en-US" sz="3950" b="1" spc="-60" dirty="0">
                <a:latin typeface="Trebuchet MS"/>
                <a:cs typeface="Trebuchet MS"/>
              </a:rPr>
              <a:t>Achieving</a:t>
            </a:r>
            <a:r>
              <a:rPr lang="en-US" sz="3950" b="1" spc="-275" dirty="0">
                <a:latin typeface="Trebuchet MS"/>
                <a:cs typeface="Trebuchet MS"/>
              </a:rPr>
              <a:t> </a:t>
            </a:r>
            <a:r>
              <a:rPr lang="en-US" sz="3950" b="1" spc="-45" dirty="0">
                <a:latin typeface="Trebuchet MS"/>
                <a:cs typeface="Trebuchet MS"/>
              </a:rPr>
              <a:t>Market</a:t>
            </a:r>
            <a:r>
              <a:rPr lang="en-US" sz="3950" b="1" spc="-295" dirty="0">
                <a:latin typeface="Trebuchet MS"/>
                <a:cs typeface="Trebuchet MS"/>
              </a:rPr>
              <a:t> </a:t>
            </a:r>
            <a:r>
              <a:rPr lang="en-US" sz="3950" b="1" spc="-35" dirty="0">
                <a:latin typeface="Trebuchet MS"/>
                <a:cs typeface="Trebuchet MS"/>
              </a:rPr>
              <a:t>Leadership</a:t>
            </a:r>
            <a:r>
              <a:rPr lang="en-US" sz="3950" b="1" spc="-310" dirty="0">
                <a:latin typeface="Trebuchet MS"/>
                <a:cs typeface="Trebuchet MS"/>
              </a:rPr>
              <a:t> </a:t>
            </a:r>
            <a:r>
              <a:rPr lang="en-US" sz="3950" b="1" spc="-25" dirty="0">
                <a:latin typeface="Trebuchet MS"/>
                <a:cs typeface="Trebuchet MS"/>
              </a:rPr>
              <a:t>in </a:t>
            </a:r>
            <a:r>
              <a:rPr lang="en-US" sz="3950" b="1" spc="-50" dirty="0">
                <a:latin typeface="Trebuchet MS"/>
                <a:cs typeface="Trebuchet MS"/>
              </a:rPr>
              <a:t>Personalized</a:t>
            </a:r>
            <a:r>
              <a:rPr lang="en-US" sz="3950" b="1" spc="-295" dirty="0">
                <a:latin typeface="Trebuchet MS"/>
                <a:cs typeface="Trebuchet MS"/>
              </a:rPr>
              <a:t> </a:t>
            </a:r>
            <a:r>
              <a:rPr lang="en-US" sz="3950" b="1" spc="-35" dirty="0">
                <a:latin typeface="Trebuchet MS"/>
                <a:cs typeface="Trebuchet MS"/>
              </a:rPr>
              <a:t>Healthy</a:t>
            </a:r>
            <a:r>
              <a:rPr lang="en-US" sz="3950" b="1" spc="-330" dirty="0">
                <a:latin typeface="Trebuchet MS"/>
                <a:cs typeface="Trebuchet MS"/>
              </a:rPr>
              <a:t> </a:t>
            </a:r>
            <a:r>
              <a:rPr lang="en-US" sz="3950" b="1" spc="110" dirty="0">
                <a:latin typeface="Trebuchet MS"/>
                <a:cs typeface="Trebuchet MS"/>
              </a:rPr>
              <a:t>Meals</a:t>
            </a:r>
            <a:r>
              <a:rPr lang="en-US" sz="3950" b="1" spc="-145" dirty="0">
                <a:latin typeface="Trebuchet MS"/>
                <a:cs typeface="Trebuchet MS"/>
              </a:rPr>
              <a:t> </a:t>
            </a:r>
            <a:r>
              <a:rPr lang="en-US" sz="3950" b="1" spc="-45" dirty="0">
                <a:latin typeface="Trebuchet MS"/>
                <a:cs typeface="Trebuchet MS"/>
              </a:rPr>
              <a:t>via</a:t>
            </a:r>
            <a:r>
              <a:rPr lang="en-US" sz="3950" b="1" spc="-380" dirty="0">
                <a:latin typeface="Trebuchet MS"/>
                <a:cs typeface="Trebuchet MS"/>
              </a:rPr>
              <a:t> </a:t>
            </a:r>
            <a:r>
              <a:rPr lang="en-US" sz="3950" b="1" spc="-50" dirty="0">
                <a:latin typeface="Trebuchet MS"/>
                <a:cs typeface="Trebuchet MS"/>
              </a:rPr>
              <a:t>a </a:t>
            </a:r>
            <a:r>
              <a:rPr lang="en-US" sz="3950" b="1" spc="-10" dirty="0">
                <a:latin typeface="Trebuchet MS"/>
                <a:cs typeface="Trebuchet MS"/>
              </a:rPr>
              <a:t>Mobile-</a:t>
            </a:r>
            <a:r>
              <a:rPr lang="en-US" sz="3950" b="1" spc="-85" dirty="0">
                <a:latin typeface="Trebuchet MS"/>
                <a:cs typeface="Trebuchet MS"/>
              </a:rPr>
              <a:t>First</a:t>
            </a:r>
            <a:r>
              <a:rPr lang="en-US" sz="3950" b="1" spc="-330" dirty="0">
                <a:latin typeface="Trebuchet MS"/>
                <a:cs typeface="Trebuchet MS"/>
              </a:rPr>
              <a:t> </a:t>
            </a:r>
            <a:r>
              <a:rPr lang="en-US" sz="3950" b="1" spc="-10" dirty="0">
                <a:latin typeface="Trebuchet MS"/>
                <a:cs typeface="Trebuchet MS"/>
              </a:rPr>
              <a:t>Approach</a:t>
            </a:r>
            <a:endParaRPr lang="en-US" sz="3950" dirty="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829317" y="355390"/>
            <a:ext cx="45719" cy="1018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025" y="485775"/>
            <a:ext cx="10182225" cy="1219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082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pc="-180" dirty="0"/>
              <a:t>Market</a:t>
            </a:r>
            <a:r>
              <a:rPr spc="-670" dirty="0"/>
              <a:t> </a:t>
            </a:r>
            <a:r>
              <a:rPr spc="-240" dirty="0"/>
              <a:t>Opportunity</a:t>
            </a:r>
            <a:r>
              <a:rPr spc="-695" dirty="0"/>
              <a:t> </a:t>
            </a:r>
            <a:r>
              <a:rPr dirty="0"/>
              <a:t>s</a:t>
            </a:r>
            <a:r>
              <a:rPr spc="305" dirty="0"/>
              <a:t> </a:t>
            </a:r>
            <a:r>
              <a:rPr spc="-155" dirty="0"/>
              <a:t>“Who</a:t>
            </a:r>
            <a:r>
              <a:rPr spc="-625" dirty="0"/>
              <a:t> </a:t>
            </a:r>
            <a:r>
              <a:rPr spc="-90" dirty="0"/>
              <a:t>We</a:t>
            </a:r>
            <a:r>
              <a:rPr spc="-595" dirty="0"/>
              <a:t> </a:t>
            </a:r>
            <a:r>
              <a:rPr spc="-20" dirty="0"/>
              <a:t>Serve?”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190625"/>
            <a:ext cx="9496425" cy="666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2284" y="1704339"/>
            <a:ext cx="10810240" cy="38555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" marR="5080" indent="-8890">
              <a:lnSpc>
                <a:spcPct val="100000"/>
              </a:lnSpc>
              <a:spcBef>
                <a:spcPts val="105"/>
              </a:spcBef>
              <a:buSzPct val="94444"/>
              <a:buFont typeface="Arial MT"/>
              <a:buChar char="•"/>
              <a:tabLst>
                <a:tab pos="21590" algn="l"/>
                <a:tab pos="180340" algn="l"/>
              </a:tabLst>
            </a:pPr>
            <a:r>
              <a:rPr sz="3600" b="1" dirty="0">
                <a:latin typeface="Arial"/>
                <a:cs typeface="Arial"/>
              </a:rPr>
              <a:t>	</a:t>
            </a:r>
            <a:r>
              <a:rPr sz="3600" b="1" dirty="0">
                <a:latin typeface="+mn-lt"/>
                <a:cs typeface="Arial"/>
              </a:rPr>
              <a:t>Opportunity</a:t>
            </a:r>
            <a:r>
              <a:rPr sz="3600" dirty="0">
                <a:latin typeface="+mn-lt"/>
                <a:cs typeface="Arial"/>
              </a:rPr>
              <a:t>:</a:t>
            </a:r>
            <a:r>
              <a:rPr sz="3600" spc="-65" dirty="0">
                <a:latin typeface="+mn-lt"/>
                <a:cs typeface="Arial"/>
              </a:rPr>
              <a:t> </a:t>
            </a:r>
            <a:r>
              <a:rPr sz="3600" dirty="0">
                <a:latin typeface="+mn-lt"/>
                <a:cs typeface="Arial MT"/>
              </a:rPr>
              <a:t>High</a:t>
            </a:r>
            <a:r>
              <a:rPr sz="3600" spc="-50" dirty="0">
                <a:latin typeface="+mn-lt"/>
                <a:cs typeface="Arial MT"/>
              </a:rPr>
              <a:t> </a:t>
            </a:r>
            <a:r>
              <a:rPr sz="3600" dirty="0">
                <a:latin typeface="+mn-lt"/>
                <a:cs typeface="Arial MT"/>
              </a:rPr>
              <a:t>demand</a:t>
            </a:r>
            <a:r>
              <a:rPr sz="3600" spc="-105" dirty="0">
                <a:latin typeface="+mn-lt"/>
                <a:cs typeface="Arial MT"/>
              </a:rPr>
              <a:t> </a:t>
            </a:r>
            <a:r>
              <a:rPr sz="3600" dirty="0">
                <a:latin typeface="+mn-lt"/>
                <a:cs typeface="Arial MT"/>
              </a:rPr>
              <a:t>for</a:t>
            </a:r>
            <a:r>
              <a:rPr sz="3600" spc="-50" dirty="0">
                <a:latin typeface="+mn-lt"/>
                <a:cs typeface="Arial MT"/>
              </a:rPr>
              <a:t> </a:t>
            </a:r>
            <a:r>
              <a:rPr sz="3600" dirty="0">
                <a:latin typeface="+mn-lt"/>
                <a:cs typeface="Arial MT"/>
              </a:rPr>
              <a:t>personalized</a:t>
            </a:r>
            <a:r>
              <a:rPr sz="3600" spc="-70" dirty="0">
                <a:latin typeface="+mn-lt"/>
                <a:cs typeface="Arial MT"/>
              </a:rPr>
              <a:t> </a:t>
            </a:r>
            <a:r>
              <a:rPr sz="3600" spc="-10" dirty="0">
                <a:latin typeface="+mn-lt"/>
                <a:cs typeface="Arial MT"/>
              </a:rPr>
              <a:t>diets </a:t>
            </a:r>
            <a:r>
              <a:rPr sz="3600" dirty="0">
                <a:latin typeface="+mn-lt"/>
                <a:cs typeface="Arial MT"/>
              </a:rPr>
              <a:t>and</a:t>
            </a:r>
            <a:r>
              <a:rPr sz="3600" spc="-40" dirty="0">
                <a:latin typeface="+mn-lt"/>
                <a:cs typeface="Arial MT"/>
              </a:rPr>
              <a:t> </a:t>
            </a:r>
            <a:r>
              <a:rPr sz="3600" dirty="0">
                <a:latin typeface="+mn-lt"/>
                <a:cs typeface="Arial MT"/>
              </a:rPr>
              <a:t>wellness</a:t>
            </a:r>
            <a:r>
              <a:rPr sz="3600" spc="-60" dirty="0">
                <a:latin typeface="+mn-lt"/>
                <a:cs typeface="Arial MT"/>
              </a:rPr>
              <a:t> </a:t>
            </a:r>
            <a:r>
              <a:rPr sz="3600" dirty="0">
                <a:latin typeface="+mn-lt"/>
                <a:cs typeface="Arial MT"/>
              </a:rPr>
              <a:t>solutions</a:t>
            </a:r>
            <a:r>
              <a:rPr sz="3600" spc="-50" dirty="0">
                <a:latin typeface="+mn-lt"/>
                <a:cs typeface="Arial MT"/>
              </a:rPr>
              <a:t> </a:t>
            </a:r>
            <a:r>
              <a:rPr sz="3600" dirty="0">
                <a:latin typeface="+mn-lt"/>
                <a:cs typeface="Arial MT"/>
              </a:rPr>
              <a:t>among</a:t>
            </a:r>
            <a:r>
              <a:rPr sz="3600" spc="-55" dirty="0">
                <a:latin typeface="+mn-lt"/>
                <a:cs typeface="Arial MT"/>
              </a:rPr>
              <a:t> </a:t>
            </a:r>
            <a:r>
              <a:rPr sz="3600" dirty="0">
                <a:latin typeface="+mn-lt"/>
                <a:cs typeface="Arial MT"/>
              </a:rPr>
              <a:t>the</a:t>
            </a:r>
            <a:r>
              <a:rPr sz="3600" spc="-55" dirty="0">
                <a:latin typeface="+mn-lt"/>
                <a:cs typeface="Arial MT"/>
              </a:rPr>
              <a:t> </a:t>
            </a:r>
            <a:r>
              <a:rPr sz="3600" dirty="0">
                <a:latin typeface="+mn-lt"/>
                <a:cs typeface="Arial MT"/>
              </a:rPr>
              <a:t>urban</a:t>
            </a:r>
            <a:r>
              <a:rPr sz="3600" spc="-45" dirty="0">
                <a:latin typeface="+mn-lt"/>
                <a:cs typeface="Arial MT"/>
              </a:rPr>
              <a:t> </a:t>
            </a:r>
            <a:r>
              <a:rPr sz="3600" dirty="0">
                <a:latin typeface="+mn-lt"/>
                <a:cs typeface="Arial MT"/>
              </a:rPr>
              <a:t>middle</a:t>
            </a:r>
            <a:r>
              <a:rPr sz="3600" spc="-65" dirty="0">
                <a:latin typeface="+mn-lt"/>
                <a:cs typeface="Arial MT"/>
              </a:rPr>
              <a:t> </a:t>
            </a:r>
            <a:r>
              <a:rPr sz="3600" spc="-10" dirty="0">
                <a:latin typeface="+mn-lt"/>
                <a:cs typeface="Arial MT"/>
              </a:rPr>
              <a:t>class </a:t>
            </a:r>
            <a:r>
              <a:rPr sz="3600" dirty="0">
                <a:latin typeface="+mn-lt"/>
                <a:cs typeface="Arial MT"/>
              </a:rPr>
              <a:t>in</a:t>
            </a:r>
            <a:r>
              <a:rPr sz="3600" spc="-45" dirty="0">
                <a:latin typeface="+mn-lt"/>
                <a:cs typeface="Arial MT"/>
              </a:rPr>
              <a:t> </a:t>
            </a:r>
            <a:r>
              <a:rPr sz="3600" dirty="0">
                <a:latin typeface="+mn-lt"/>
                <a:cs typeface="Arial MT"/>
              </a:rPr>
              <a:t>Greater</a:t>
            </a:r>
            <a:r>
              <a:rPr sz="3600" spc="-10" dirty="0">
                <a:latin typeface="+mn-lt"/>
                <a:cs typeface="Arial MT"/>
              </a:rPr>
              <a:t> Cairo/Alexandria.</a:t>
            </a:r>
            <a:endParaRPr sz="3600" dirty="0">
              <a:latin typeface="+mn-lt"/>
              <a:cs typeface="Arial MT"/>
            </a:endParaRPr>
          </a:p>
          <a:p>
            <a:pPr marL="21590" marR="515620" indent="-8890">
              <a:lnSpc>
                <a:spcPts val="4360"/>
              </a:lnSpc>
              <a:spcBef>
                <a:spcPts val="70"/>
              </a:spcBef>
              <a:buSzPct val="94444"/>
              <a:buFont typeface="Arial MT"/>
              <a:buChar char="•"/>
              <a:tabLst>
                <a:tab pos="21590" algn="l"/>
                <a:tab pos="180340" algn="l"/>
              </a:tabLst>
            </a:pPr>
            <a:r>
              <a:rPr sz="3600" dirty="0">
                <a:latin typeface="+mn-lt"/>
                <a:cs typeface="Arial"/>
              </a:rPr>
              <a:t>	</a:t>
            </a:r>
            <a:r>
              <a:rPr sz="3600" b="1" dirty="0">
                <a:latin typeface="+mn-lt"/>
                <a:cs typeface="Arial"/>
              </a:rPr>
              <a:t>Target</a:t>
            </a:r>
            <a:r>
              <a:rPr sz="3600" dirty="0">
                <a:latin typeface="+mn-lt"/>
                <a:cs typeface="Arial"/>
              </a:rPr>
              <a:t>:</a:t>
            </a:r>
            <a:r>
              <a:rPr sz="3600" spc="-90" dirty="0">
                <a:latin typeface="+mn-lt"/>
                <a:cs typeface="Arial"/>
              </a:rPr>
              <a:t> </a:t>
            </a:r>
            <a:r>
              <a:rPr sz="3600" dirty="0">
                <a:latin typeface="+mn-lt"/>
                <a:cs typeface="Arial"/>
              </a:rPr>
              <a:t>The</a:t>
            </a:r>
            <a:r>
              <a:rPr sz="3600" spc="-105" dirty="0">
                <a:latin typeface="+mn-lt"/>
                <a:cs typeface="Arial"/>
              </a:rPr>
              <a:t> </a:t>
            </a:r>
            <a:r>
              <a:rPr sz="3600" dirty="0">
                <a:latin typeface="+mn-lt"/>
                <a:cs typeface="Arial"/>
              </a:rPr>
              <a:t>Corporate</a:t>
            </a:r>
            <a:r>
              <a:rPr sz="3600" spc="-90" dirty="0">
                <a:latin typeface="+mn-lt"/>
                <a:cs typeface="Arial"/>
              </a:rPr>
              <a:t> </a:t>
            </a:r>
            <a:r>
              <a:rPr sz="3600" spc="-20" dirty="0">
                <a:latin typeface="+mn-lt"/>
                <a:cs typeface="Arial"/>
              </a:rPr>
              <a:t>High</a:t>
            </a:r>
            <a:r>
              <a:rPr lang="en-US" sz="3600" spc="-20" dirty="0">
                <a:latin typeface="+mn-lt"/>
                <a:cs typeface="Arial"/>
              </a:rPr>
              <a:t> </a:t>
            </a:r>
            <a:r>
              <a:rPr sz="3600" dirty="0">
                <a:latin typeface="+mn-lt"/>
                <a:cs typeface="Arial"/>
              </a:rPr>
              <a:t>Performer</a:t>
            </a:r>
            <a:r>
              <a:rPr sz="3600" dirty="0">
                <a:latin typeface="+mn-lt"/>
                <a:cs typeface="Arial MT"/>
              </a:rPr>
              <a:t>(Age</a:t>
            </a:r>
            <a:r>
              <a:rPr sz="3600" spc="-95" dirty="0">
                <a:latin typeface="+mn-lt"/>
                <a:cs typeface="Arial MT"/>
              </a:rPr>
              <a:t> </a:t>
            </a:r>
            <a:r>
              <a:rPr sz="3600" spc="-25" dirty="0">
                <a:latin typeface="+mn-lt"/>
                <a:cs typeface="Arial MT"/>
              </a:rPr>
              <a:t>25-</a:t>
            </a:r>
            <a:r>
              <a:rPr lang="en-US" sz="3600" spc="-25" dirty="0">
                <a:latin typeface="+mn-lt"/>
                <a:cs typeface="Arial MT"/>
              </a:rPr>
              <a:t>65)</a:t>
            </a:r>
            <a:endParaRPr sz="3600" dirty="0">
              <a:latin typeface="+mn-lt"/>
              <a:cs typeface="Arial MT"/>
            </a:endParaRPr>
          </a:p>
          <a:p>
            <a:pPr marL="593090" marR="205104" indent="-571500">
              <a:lnSpc>
                <a:spcPts val="4050"/>
              </a:lnSpc>
              <a:spcBef>
                <a:spcPts val="15"/>
              </a:spcBef>
              <a:buFont typeface="Arial" panose="020B0604020202020204" pitchFamily="34" charset="0"/>
              <a:buChar char="•"/>
            </a:pPr>
            <a:r>
              <a:rPr sz="3600" spc="-100" dirty="0">
                <a:latin typeface="+mn-lt"/>
                <a:cs typeface="Trebuchet MS"/>
              </a:rPr>
              <a:t>Profile:</a:t>
            </a:r>
            <a:r>
              <a:rPr sz="3600" spc="-240" dirty="0">
                <a:latin typeface="+mn-lt"/>
                <a:cs typeface="Trebuchet MS"/>
              </a:rPr>
              <a:t> </a:t>
            </a:r>
            <a:r>
              <a:rPr sz="3600" spc="-70" dirty="0">
                <a:latin typeface="+mn-lt"/>
                <a:cs typeface="Trebuchet MS"/>
              </a:rPr>
              <a:t>Middle</a:t>
            </a:r>
            <a:r>
              <a:rPr lang="en-US" sz="3600" spc="-70" dirty="0">
                <a:latin typeface="+mn-lt"/>
                <a:cs typeface="Trebuchet MS"/>
              </a:rPr>
              <a:t>/</a:t>
            </a:r>
            <a:r>
              <a:rPr sz="3600" spc="-10" dirty="0">
                <a:latin typeface="+mn-lt"/>
                <a:cs typeface="Trebuchet MS"/>
              </a:rPr>
              <a:t>High</a:t>
            </a:r>
            <a:r>
              <a:rPr sz="3600" spc="-180" dirty="0">
                <a:latin typeface="+mn-lt"/>
                <a:cs typeface="Trebuchet MS"/>
              </a:rPr>
              <a:t> </a:t>
            </a:r>
            <a:r>
              <a:rPr sz="3600" spc="-85" dirty="0">
                <a:latin typeface="+mn-lt"/>
                <a:cs typeface="Trebuchet MS"/>
              </a:rPr>
              <a:t>income,</a:t>
            </a:r>
            <a:r>
              <a:rPr sz="3600" spc="-185" dirty="0">
                <a:latin typeface="+mn-lt"/>
                <a:cs typeface="Trebuchet MS"/>
              </a:rPr>
              <a:t> </a:t>
            </a:r>
            <a:r>
              <a:rPr sz="3600" spc="-100" dirty="0">
                <a:latin typeface="+mn-lt"/>
                <a:cs typeface="Trebuchet MS"/>
              </a:rPr>
              <a:t>health-</a:t>
            </a:r>
            <a:r>
              <a:rPr sz="3600" dirty="0">
                <a:latin typeface="+mn-lt"/>
                <a:cs typeface="Trebuchet MS"/>
              </a:rPr>
              <a:t>conscious,</a:t>
            </a:r>
            <a:endParaRPr lang="en-US" sz="3600" dirty="0">
              <a:latin typeface="+mn-lt"/>
              <a:cs typeface="Trebuchet MS"/>
            </a:endParaRPr>
          </a:p>
          <a:p>
            <a:pPr marL="593090" marR="205104" indent="-571500">
              <a:lnSpc>
                <a:spcPts val="4050"/>
              </a:lnSpc>
              <a:spcBef>
                <a:spcPts val="15"/>
              </a:spcBef>
              <a:buFont typeface="Arial" panose="020B0604020202020204" pitchFamily="34" charset="0"/>
              <a:buChar char="•"/>
            </a:pPr>
            <a:r>
              <a:rPr sz="3600" spc="-125" dirty="0">
                <a:latin typeface="+mn-lt"/>
                <a:cs typeface="Trebuchet MS"/>
              </a:rPr>
              <a:t> </a:t>
            </a:r>
            <a:r>
              <a:rPr lang="en-US" sz="3600" spc="-10" dirty="0">
                <a:latin typeface="+mn-lt"/>
                <a:cs typeface="Trebuchet MS"/>
              </a:rPr>
              <a:t>T</a:t>
            </a:r>
            <a:r>
              <a:rPr sz="3600" spc="-10" dirty="0">
                <a:latin typeface="+mn-lt"/>
                <a:cs typeface="Trebuchet MS"/>
              </a:rPr>
              <a:t>ech Savy</a:t>
            </a:r>
            <a:endParaRPr sz="3600" dirty="0">
              <a:latin typeface="+mn-lt"/>
              <a:cs typeface="Trebuchet MS"/>
            </a:endParaRPr>
          </a:p>
          <a:p>
            <a:pPr marL="593090" indent="-571500">
              <a:lnSpc>
                <a:spcPts val="4275"/>
              </a:lnSpc>
              <a:buFont typeface="Arial" panose="020B0604020202020204" pitchFamily="34" charset="0"/>
              <a:buChar char="•"/>
            </a:pPr>
            <a:r>
              <a:rPr sz="3600" spc="-10" dirty="0">
                <a:latin typeface="+mn-lt"/>
                <a:cs typeface="Trebuchet MS"/>
              </a:rPr>
              <a:t>values</a:t>
            </a:r>
            <a:r>
              <a:rPr sz="3600" spc="-290" dirty="0">
                <a:latin typeface="+mn-lt"/>
                <a:cs typeface="Trebuchet MS"/>
              </a:rPr>
              <a:t> </a:t>
            </a:r>
            <a:r>
              <a:rPr sz="3600" spc="-135" dirty="0">
                <a:latin typeface="+mn-lt"/>
                <a:cs typeface="Trebuchet MS"/>
              </a:rPr>
              <a:t>time</a:t>
            </a:r>
            <a:r>
              <a:rPr lang="en-US" sz="3600" spc="-135" dirty="0">
                <a:latin typeface="+mn-lt"/>
                <a:cs typeface="Trebuchet MS"/>
              </a:rPr>
              <a:t> </a:t>
            </a:r>
            <a:r>
              <a:rPr sz="3600" spc="-40" dirty="0">
                <a:latin typeface="+mn-lt"/>
                <a:cs typeface="Trebuchet MS"/>
              </a:rPr>
              <a:t>saving</a:t>
            </a:r>
            <a:r>
              <a:rPr sz="3600" spc="-270" dirty="0">
                <a:latin typeface="+mn-lt"/>
                <a:cs typeface="Trebuchet MS"/>
              </a:rPr>
              <a:t> </a:t>
            </a:r>
            <a:r>
              <a:rPr sz="3600" spc="-20" dirty="0">
                <a:latin typeface="+mn-lt"/>
                <a:cs typeface="Trebuchet MS"/>
              </a:rPr>
              <a:t>and</a:t>
            </a:r>
            <a:r>
              <a:rPr sz="3600" spc="-240" dirty="0">
                <a:latin typeface="+mn-lt"/>
                <a:cs typeface="Trebuchet MS"/>
              </a:rPr>
              <a:t> </a:t>
            </a:r>
            <a:r>
              <a:rPr sz="3600" spc="-10" dirty="0">
                <a:latin typeface="+mn-lt"/>
                <a:cs typeface="Trebuchet MS"/>
              </a:rPr>
              <a:t>reliability.</a:t>
            </a:r>
            <a:endParaRPr sz="3600" dirty="0">
              <a:latin typeface="+mn-lt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F1EFD1-3CAF-2CC6-54A7-6865A701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349687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“SWOT Analysis”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31D53F8-32F6-C780-3538-BFBB89941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426970"/>
            <a:ext cx="10604500" cy="393065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75325D55-128B-1655-2AD5-9E10E8833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587231"/>
              </p:ext>
            </p:extLst>
          </p:nvPr>
        </p:nvGraphicFramePr>
        <p:xfrm>
          <a:off x="482599" y="1447800"/>
          <a:ext cx="11214100" cy="4757420"/>
        </p:xfrm>
        <a:graphic>
          <a:graphicData uri="http://schemas.openxmlformats.org/drawingml/2006/table">
            <a:tbl>
              <a:tblPr/>
              <a:tblGrid>
                <a:gridCol w="2813634">
                  <a:extLst>
                    <a:ext uri="{9D8B030D-6E8A-4147-A177-3AD203B41FA5}">
                      <a16:colId xmlns:a16="http://schemas.microsoft.com/office/drawing/2014/main" xmlns="" val="3190965192"/>
                    </a:ext>
                  </a:extLst>
                </a:gridCol>
                <a:gridCol w="2813634">
                  <a:extLst>
                    <a:ext uri="{9D8B030D-6E8A-4147-A177-3AD203B41FA5}">
                      <a16:colId xmlns:a16="http://schemas.microsoft.com/office/drawing/2014/main" xmlns="" val="3640412624"/>
                    </a:ext>
                  </a:extLst>
                </a:gridCol>
                <a:gridCol w="2813634">
                  <a:extLst>
                    <a:ext uri="{9D8B030D-6E8A-4147-A177-3AD203B41FA5}">
                      <a16:colId xmlns:a16="http://schemas.microsoft.com/office/drawing/2014/main" xmlns="" val="3286320273"/>
                    </a:ext>
                  </a:extLst>
                </a:gridCol>
                <a:gridCol w="2773198">
                  <a:extLst>
                    <a:ext uri="{9D8B030D-6E8A-4147-A177-3AD203B41FA5}">
                      <a16:colId xmlns:a16="http://schemas.microsoft.com/office/drawing/2014/main" xmlns="" val="3161550385"/>
                    </a:ext>
                  </a:extLst>
                </a:gridCol>
              </a:tblGrid>
              <a:tr h="51431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ogle Sans Text"/>
                        </a:rPr>
                        <a:t>Strengths (S)</a:t>
                      </a:r>
                      <a:endParaRPr lang="en-US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ogle Sans Text"/>
                        </a:rPr>
                        <a:t>Weaknesses (W)</a:t>
                      </a:r>
                      <a:endParaRPr lang="en-US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ogle Sans Text"/>
                        </a:rPr>
                        <a:t>Opportunities (O)</a:t>
                      </a:r>
                      <a:endParaRPr lang="en-US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ogle Sans Text"/>
                        </a:rPr>
                        <a:t>Threats (T)</a:t>
                      </a:r>
                      <a:endParaRPr lang="en-US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2179114"/>
                  </a:ext>
                </a:extLst>
              </a:tr>
              <a:tr h="12857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effectLst/>
                          <a:latin typeface="Google Sans Text"/>
                        </a:rPr>
                        <a:t>Quality Control:</a:t>
                      </a:r>
                      <a:r>
                        <a:rPr lang="en-US" dirty="0">
                          <a:effectLst/>
                          <a:latin typeface="Google Sans Text"/>
                        </a:rPr>
                        <a:t> Owns kitchen; accurate, guaranteed nutrition.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  <a:latin typeface="Google Sans Text"/>
                        </a:rPr>
                        <a:t>Zero Awareness:</a:t>
                      </a:r>
                      <a:r>
                        <a:rPr lang="en-US">
                          <a:effectLst/>
                          <a:latin typeface="Google Sans Text"/>
                        </a:rPr>
                        <a:t> Needs major initial marketing spend.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  <a:latin typeface="Google Sans Text"/>
                        </a:rPr>
                        <a:t>Health Trends:</a:t>
                      </a:r>
                      <a:r>
                        <a:rPr lang="en-US">
                          <a:effectLst/>
                          <a:latin typeface="Google Sans Text"/>
                        </a:rPr>
                        <a:t> Exploit high demand for specialized diets.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  <a:latin typeface="Google Sans Text"/>
                        </a:rPr>
                        <a:t>Price Wars:</a:t>
                      </a:r>
                      <a:r>
                        <a:rPr lang="en-US">
                          <a:effectLst/>
                          <a:latin typeface="Google Sans Text"/>
                        </a:rPr>
                        <a:t> Aggregators can easily undercut premium cost.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6441658"/>
                  </a:ext>
                </a:extLst>
              </a:tr>
              <a:tr h="12857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effectLst/>
                          <a:latin typeface="Google Sans Text"/>
                        </a:rPr>
                        <a:t>Packages: </a:t>
                      </a:r>
                      <a:r>
                        <a:rPr lang="en-US" b="0" dirty="0">
                          <a:effectLst/>
                          <a:latin typeface="Google Sans Text"/>
                        </a:rPr>
                        <a:t>Customized package with subscription for every segment.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  <a:latin typeface="Google Sans Text"/>
                        </a:rPr>
                        <a:t>High Cost:</a:t>
                      </a:r>
                      <a:r>
                        <a:rPr lang="en-US">
                          <a:effectLst/>
                          <a:latin typeface="Google Sans Text"/>
                        </a:rPr>
                        <a:t> Expensive sourcing and complex logistics in Egypt.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effectLst/>
                          <a:latin typeface="Google Sans Text"/>
                        </a:rPr>
                        <a:t>B2B:</a:t>
                      </a:r>
                      <a:r>
                        <a:rPr lang="en-US" dirty="0">
                          <a:effectLst/>
                          <a:latin typeface="Google Sans Text"/>
                        </a:rPr>
                        <a:t> Untapped </a:t>
                      </a:r>
                      <a:r>
                        <a:rPr lang="en-US" b="1" dirty="0">
                          <a:effectLst/>
                          <a:latin typeface="Google Sans Text"/>
                        </a:rPr>
                        <a:t>Employee</a:t>
                      </a:r>
                      <a:r>
                        <a:rPr lang="en-US" dirty="0">
                          <a:effectLst/>
                          <a:latin typeface="Google Sans Text"/>
                        </a:rPr>
                        <a:t> and </a:t>
                      </a:r>
                      <a:r>
                        <a:rPr lang="en-US" b="1" dirty="0">
                          <a:effectLst/>
                          <a:latin typeface="Google Sans Text"/>
                        </a:rPr>
                        <a:t>Studen</a:t>
                      </a:r>
                      <a:r>
                        <a:rPr lang="en-US" dirty="0">
                          <a:effectLst/>
                          <a:latin typeface="Google Sans Text"/>
                        </a:rPr>
                        <a:t>t meal plans.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  <a:latin typeface="Google Sans Text"/>
                        </a:rPr>
                        <a:t>Inflation:</a:t>
                      </a:r>
                      <a:r>
                        <a:rPr lang="en-US">
                          <a:effectLst/>
                          <a:latin typeface="Google Sans Text"/>
                        </a:rPr>
                        <a:t> Rising food cost reduces consumer premium spending.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5375092"/>
                  </a:ext>
                </a:extLst>
              </a:tr>
              <a:tr h="16715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effectLst/>
                          <a:latin typeface="Google Sans Text"/>
                        </a:rPr>
                        <a:t>Tech:</a:t>
                      </a:r>
                      <a:r>
                        <a:rPr lang="en-US" dirty="0">
                          <a:effectLst/>
                          <a:latin typeface="Google Sans Text"/>
                        </a:rPr>
                        <a:t> Seamless app UX for personalization.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effectLst/>
                          <a:latin typeface="Google Sans Text"/>
                        </a:rPr>
                        <a:t>Limited Menu:</a:t>
                      </a:r>
                      <a:r>
                        <a:rPr lang="en-US" dirty="0">
                          <a:effectLst/>
                          <a:latin typeface="Google Sans Text"/>
                        </a:rPr>
                        <a:t> Specialization restricts mass market size.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  <a:latin typeface="Google Sans Text"/>
                        </a:rPr>
                        <a:t>Digital Ready:</a:t>
                      </a:r>
                      <a:r>
                        <a:rPr lang="en-US">
                          <a:effectLst/>
                          <a:latin typeface="Google Sans Text"/>
                        </a:rPr>
                        <a:t> High mobile/digital payment acceptance supports app growth.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effectLst/>
                          <a:latin typeface="Google Sans Text"/>
                        </a:rPr>
                        <a:t>Wi-fi:</a:t>
                      </a:r>
                      <a:r>
                        <a:rPr lang="en-US" b="0" dirty="0">
                          <a:effectLst/>
                          <a:latin typeface="Google Sans Text"/>
                        </a:rPr>
                        <a:t> no Wi-fi means no </a:t>
                      </a:r>
                      <a:r>
                        <a:rPr lang="en-US" b="0" dirty="0" err="1">
                          <a:effectLst/>
                          <a:latin typeface="Google Sans Text"/>
                        </a:rPr>
                        <a:t>GreenFork</a:t>
                      </a:r>
                      <a:r>
                        <a:rPr lang="en-US" b="0" dirty="0">
                          <a:effectLst/>
                          <a:latin typeface="Google Sans Text"/>
                        </a:rPr>
                        <a:t/>
                      </a:r>
                      <a:br>
                        <a:rPr lang="en-US" b="0" dirty="0">
                          <a:effectLst/>
                          <a:latin typeface="Google Sans Text"/>
                        </a:rPr>
                      </a:br>
                      <a:r>
                        <a:rPr lang="en-US" b="1" dirty="0">
                          <a:effectLst/>
                          <a:latin typeface="Google Sans Text"/>
                        </a:rPr>
                        <a:t>Ramses Central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6495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52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9467" y="-136297"/>
            <a:ext cx="199133" cy="1362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7942" y="56640"/>
            <a:ext cx="701611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pc="-18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</a:t>
            </a:r>
            <a:r>
              <a:rPr spc="-1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</a:t>
            </a:r>
            <a:r>
              <a:rPr lang="en-US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x”</a:t>
            </a:r>
            <a:endParaRPr spc="-2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600" y="733361"/>
            <a:ext cx="10972800" cy="786130"/>
            <a:chOff x="609600" y="733361"/>
            <a:chExt cx="10972800" cy="7861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9825" y="733361"/>
              <a:ext cx="7053326" cy="1285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600" y="1049299"/>
              <a:ext cx="10972800" cy="343535"/>
            </a:xfrm>
            <a:custGeom>
              <a:avLst/>
              <a:gdLst/>
              <a:ahLst/>
              <a:cxnLst/>
              <a:rect l="l" t="t" r="r" b="b"/>
              <a:pathLst>
                <a:path w="10972800" h="343534">
                  <a:moveTo>
                    <a:pt x="10972800" y="0"/>
                  </a:moveTo>
                  <a:lnTo>
                    <a:pt x="8229600" y="0"/>
                  </a:lnTo>
                  <a:lnTo>
                    <a:pt x="5486400" y="0"/>
                  </a:lnTo>
                  <a:lnTo>
                    <a:pt x="2743200" y="0"/>
                  </a:lnTo>
                  <a:lnTo>
                    <a:pt x="0" y="0"/>
                  </a:lnTo>
                  <a:lnTo>
                    <a:pt x="0" y="343001"/>
                  </a:lnTo>
                  <a:lnTo>
                    <a:pt x="2743200" y="343001"/>
                  </a:lnTo>
                  <a:lnTo>
                    <a:pt x="5486400" y="343001"/>
                  </a:lnTo>
                  <a:lnTo>
                    <a:pt x="8229600" y="343001"/>
                  </a:lnTo>
                  <a:lnTo>
                    <a:pt x="10972800" y="343001"/>
                  </a:lnTo>
                  <a:lnTo>
                    <a:pt x="1097280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1000061"/>
              <a:ext cx="357187" cy="5191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800" y="1000061"/>
              <a:ext cx="1338199" cy="5191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000" y="1000061"/>
              <a:ext cx="1824101" cy="5191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9200" y="1000061"/>
              <a:ext cx="2347976" cy="519112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013751"/>
              </p:ext>
            </p:extLst>
          </p:nvPr>
        </p:nvGraphicFramePr>
        <p:xfrm>
          <a:off x="568257" y="769029"/>
          <a:ext cx="10972800" cy="5890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2542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b="1" u="heavy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Component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Strategy</a:t>
                      </a:r>
                      <a:r>
                        <a:rPr sz="18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800" b="1" u="heavy" spc="-4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Focus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Competitive</a:t>
                      </a:r>
                      <a:r>
                        <a:rPr sz="1800" b="1" u="heavy" spc="-8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Rationale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40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Product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0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60325" marR="321310">
                        <a:lnSpc>
                          <a:spcPct val="100899"/>
                        </a:lnSpc>
                      </a:pPr>
                      <a:r>
                        <a:rPr lang="en-US" sz="1800" b="1" spc="-10" dirty="0">
                          <a:latin typeface="Calibri"/>
                          <a:cs typeface="Calibri"/>
                        </a:rPr>
                        <a:t>Healthy Food- Diabetic Friendly Meals- Diet Meals- High Protein items- Healthy Juices</a:t>
                      </a:r>
                      <a:br>
                        <a:rPr lang="en-US" sz="1800" b="1" spc="-10" dirty="0">
                          <a:latin typeface="Calibri"/>
                          <a:cs typeface="Calibri"/>
                        </a:rPr>
                      </a:b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55880">
                        <a:lnSpc>
                          <a:spcPct val="1008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Offers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personalized,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certified</a:t>
                      </a:r>
                      <a:r>
                        <a:rPr sz="18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diets</a:t>
                      </a:r>
                      <a:r>
                        <a:rPr sz="18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(Keto,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Calorie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Control,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Sugar-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Free)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via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smart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app.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4769" marR="376555">
                        <a:lnSpc>
                          <a:spcPct val="100800"/>
                        </a:lnSpc>
                        <a:spcBef>
                          <a:spcPts val="11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Sells</a:t>
                      </a:r>
                      <a:r>
                        <a:rPr lang="en-US" sz="1800" dirty="0">
                          <a:latin typeface="+mn-lt"/>
                          <a:cs typeface="Calibri"/>
                        </a:rPr>
                        <a:t> specific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Nutrition</a:t>
                      </a:r>
                      <a:r>
                        <a:rPr sz="18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1" spc="-10" dirty="0">
                          <a:latin typeface="Calibri"/>
                          <a:cs typeface="Calibri"/>
                        </a:rPr>
                        <a:t>item details </a:t>
                      </a:r>
                      <a:r>
                        <a:rPr lang="en-US" sz="1800" b="0" spc="-10" dirty="0">
                          <a:latin typeface="Calibri"/>
                          <a:cs typeface="Calibri"/>
                        </a:rPr>
                        <a:t>for every Segment.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7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Price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0325" marR="361950">
                        <a:lnSpc>
                          <a:spcPct val="1008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Premium</a:t>
                      </a:r>
                      <a:r>
                        <a:rPr sz="18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Value-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Based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Pricing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71755">
                        <a:lnSpc>
                          <a:spcPct val="1008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Price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reflects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superior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quality,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customization,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reliability.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80" dirty="0">
                          <a:latin typeface="Calibri"/>
                          <a:cs typeface="Calibri"/>
                        </a:rPr>
                        <a:t/>
                      </a:r>
                      <a:br>
                        <a:rPr lang="en-US" sz="1800" spc="-80" dirty="0">
                          <a:latin typeface="Calibri"/>
                          <a:cs typeface="Calibri"/>
                        </a:rPr>
                      </a:br>
                      <a:r>
                        <a:rPr sz="1800" dirty="0">
                          <a:latin typeface="Calibri"/>
                          <a:cs typeface="Calibri"/>
                        </a:rPr>
                        <a:t>Avoids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price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wars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bulk/discount competitors.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4769" marR="485775">
                        <a:lnSpc>
                          <a:spcPct val="1008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Justified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Expertise</a:t>
                      </a:r>
                      <a:r>
                        <a:rPr sz="18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Convenience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5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Place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0325" marR="155575">
                        <a:lnSpc>
                          <a:spcPct val="100800"/>
                        </a:lnSpc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Direct-to-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Consumer App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Focused</a:t>
                      </a:r>
                      <a:r>
                        <a:rPr sz="18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Logistics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59690">
                        <a:lnSpc>
                          <a:spcPct val="1008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orders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through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GreenFork</a:t>
                      </a:r>
                      <a:r>
                        <a:rPr sz="18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App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Cloud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Kitchen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strategically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located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near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high-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income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Cairo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suburbs.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4769" marR="86995">
                        <a:lnSpc>
                          <a:spcPct val="1008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Full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Control</a:t>
                      </a:r>
                      <a:r>
                        <a:rPr sz="18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over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quality;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maximizes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logistical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efficiency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AOV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29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Promotion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6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Authority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8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Trial</a:t>
                      </a:r>
                      <a:r>
                        <a:rPr sz="18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Marketing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6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62230" marR="485140">
                        <a:lnSpc>
                          <a:spcPct val="1008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Dietitian/Micro-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Influencer</a:t>
                      </a:r>
                      <a:r>
                        <a:rPr sz="18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partnerships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4769" marR="83820">
                        <a:lnSpc>
                          <a:spcPct val="100800"/>
                        </a:lnSpc>
                        <a:spcBef>
                          <a:spcPts val="1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Builds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Trust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Credibility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(SPEAK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objective)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and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converts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leads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low-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risk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testing.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7700" y="1304861"/>
            <a:ext cx="176212" cy="714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90900" y="1304861"/>
            <a:ext cx="1166812" cy="7143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34100" y="1304861"/>
            <a:ext cx="1643126" cy="7143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77300" y="1304861"/>
            <a:ext cx="2167001" cy="714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E94A59-57CD-E549-0D90-4F7A2459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3124"/>
            <a:ext cx="10194925" cy="677108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“</a:t>
            </a:r>
            <a:r>
              <a:rPr lang="en-US" dirty="0"/>
              <a:t>Date &amp; Fig Energy Elixir”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Nutritions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C3CAF4-832C-ECA3-63C6-EEAC535F8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6E0B8684-B0BB-7C52-F86C-10061EF32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541275"/>
              </p:ext>
            </p:extLst>
          </p:nvPr>
        </p:nvGraphicFramePr>
        <p:xfrm>
          <a:off x="381000" y="1600200"/>
          <a:ext cx="7610475" cy="5215035"/>
        </p:xfrm>
        <a:graphic>
          <a:graphicData uri="http://schemas.openxmlformats.org/drawingml/2006/table">
            <a:tbl>
              <a:tblPr/>
              <a:tblGrid>
                <a:gridCol w="2536825">
                  <a:extLst>
                    <a:ext uri="{9D8B030D-6E8A-4147-A177-3AD203B41FA5}">
                      <a16:colId xmlns:a16="http://schemas.microsoft.com/office/drawing/2014/main" xmlns="" val="2561817132"/>
                    </a:ext>
                  </a:extLst>
                </a:gridCol>
                <a:gridCol w="2536825">
                  <a:extLst>
                    <a:ext uri="{9D8B030D-6E8A-4147-A177-3AD203B41FA5}">
                      <a16:colId xmlns:a16="http://schemas.microsoft.com/office/drawing/2014/main" xmlns="" val="4052604149"/>
                    </a:ext>
                  </a:extLst>
                </a:gridCol>
                <a:gridCol w="2536825">
                  <a:extLst>
                    <a:ext uri="{9D8B030D-6E8A-4147-A177-3AD203B41FA5}">
                      <a16:colId xmlns:a16="http://schemas.microsoft.com/office/drawing/2014/main" xmlns="" val="3538521171"/>
                    </a:ext>
                  </a:extLst>
                </a:gridCol>
              </a:tblGrid>
              <a:tr h="5844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ogle Sans Text"/>
                        </a:rPr>
                        <a:t>Estimated Nutrition (Per Serving)</a:t>
                      </a:r>
                      <a:endParaRPr lang="en-US" sz="17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ogle Sans Text"/>
                        </a:rPr>
                        <a:t>Value</a:t>
                      </a:r>
                      <a:endParaRPr lang="en-US" sz="17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ogle Sans Text"/>
                        </a:rPr>
                        <a:t>Notes</a:t>
                      </a:r>
                      <a:endParaRPr lang="en-US" sz="17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0914880"/>
                  </a:ext>
                </a:extLst>
              </a:tr>
              <a:tr h="6125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>
                          <a:effectLst/>
                          <a:latin typeface="Google Sans Text"/>
                        </a:rPr>
                        <a:t>Calories</a:t>
                      </a:r>
                      <a:endParaRPr lang="en-US" sz="1700">
                        <a:effectLst/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>
                          <a:effectLst/>
                          <a:latin typeface="Google Sans Text"/>
                        </a:rPr>
                        <a:t>400 – 480 kcal</a:t>
                      </a:r>
                      <a:endParaRPr lang="en-US" sz="1700">
                        <a:effectLst/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 u="sng" dirty="0">
                          <a:effectLst/>
                          <a:latin typeface="Google Sans Text"/>
                        </a:rPr>
                        <a:t>(Best for General People – Employees- Students)</a:t>
                      </a: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865059"/>
                  </a:ext>
                </a:extLst>
              </a:tr>
              <a:tr h="5844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>
                          <a:effectLst/>
                          <a:latin typeface="Google Sans Text"/>
                        </a:rPr>
                        <a:t>Protein</a:t>
                      </a:r>
                      <a:endParaRPr lang="en-US" sz="1700">
                        <a:effectLst/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>
                          <a:effectLst/>
                          <a:latin typeface="Google Sans Text"/>
                        </a:rPr>
                        <a:t>30 – 38 g</a:t>
                      </a:r>
                      <a:endParaRPr lang="en-US" sz="1700">
                        <a:effectLst/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>
                          <a:effectLst/>
                          <a:latin typeface="Google Sans Text"/>
                        </a:rPr>
                        <a:t>High protein.</a:t>
                      </a: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0532399"/>
                  </a:ext>
                </a:extLst>
              </a:tr>
              <a:tr h="8353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>
                          <a:effectLst/>
                          <a:latin typeface="Google Sans Text"/>
                        </a:rPr>
                        <a:t>Carbohydrates</a:t>
                      </a:r>
                      <a:endParaRPr lang="en-US" sz="1700">
                        <a:effectLst/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>
                          <a:effectLst/>
                          <a:latin typeface="Google Sans Text"/>
                        </a:rPr>
                        <a:t>45 – 55 g</a:t>
                      </a:r>
                      <a:endParaRPr lang="en-US" sz="1700">
                        <a:effectLst/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>
                          <a:effectLst/>
                          <a:latin typeface="Google Sans Text"/>
                        </a:rPr>
                        <a:t>Primarily complex carbs.</a:t>
                      </a: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8395555"/>
                  </a:ext>
                </a:extLst>
              </a:tr>
              <a:tr h="8353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>
                          <a:effectLst/>
                          <a:latin typeface="Google Sans Text"/>
                        </a:rPr>
                        <a:t>Dietary Fiber</a:t>
                      </a:r>
                      <a:endParaRPr lang="en-US" sz="1700">
                        <a:effectLst/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>
                          <a:effectLst/>
                          <a:latin typeface="Google Sans Text"/>
                        </a:rPr>
                        <a:t>8 – 12 g</a:t>
                      </a:r>
                      <a:endParaRPr lang="en-US" sz="1700">
                        <a:effectLst/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>
                          <a:effectLst/>
                          <a:latin typeface="Google Sans Text"/>
                        </a:rPr>
                        <a:t>Excellent source of fiber for digestive health and satiety.</a:t>
                      </a: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407168"/>
                  </a:ext>
                </a:extLst>
              </a:tr>
              <a:tr h="6125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>
                          <a:effectLst/>
                          <a:latin typeface="Google Sans Text"/>
                        </a:rPr>
                        <a:t>Total Fat</a:t>
                      </a:r>
                      <a:endParaRPr lang="en-US" sz="1700">
                        <a:effectLst/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>
                          <a:effectLst/>
                          <a:latin typeface="Google Sans Text"/>
                        </a:rPr>
                        <a:t>12 – 18 g</a:t>
                      </a:r>
                      <a:endParaRPr lang="en-US" sz="1700">
                        <a:effectLst/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>
                          <a:effectLst/>
                          <a:latin typeface="Google Sans Text"/>
                        </a:rPr>
                        <a:t>Mostly unsaturated fats from olive oil and quinoa.</a:t>
                      </a: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489577"/>
                  </a:ext>
                </a:extLst>
              </a:tr>
              <a:tr h="5844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>
                          <a:effectLst/>
                          <a:latin typeface="Google Sans Text"/>
                        </a:rPr>
                        <a:t>Vitamins/Minerals</a:t>
                      </a:r>
                      <a:endParaRPr lang="en-US" sz="1700">
                        <a:effectLst/>
                        <a:latin typeface="Google Sans Text"/>
                      </a:endParaRP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>
                          <a:effectLst/>
                          <a:latin typeface="Google Sans Text"/>
                        </a:rPr>
                        <a:t>High in Vitamin C, K, Iron, and Magnesium.</a:t>
                      </a: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>
                          <a:effectLst/>
                          <a:latin typeface="Google Sans Text"/>
                        </a:rPr>
                        <a:t>Nutrient-dense meal.</a:t>
                      </a:r>
                    </a:p>
                  </a:txBody>
                  <a:tcPr marL="85449" marR="85449" marT="42724" marB="42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2209868"/>
                  </a:ext>
                </a:extLst>
              </a:tr>
            </a:tbl>
          </a:graphicData>
        </a:graphic>
      </p:graphicFrame>
      <p:pic>
        <p:nvPicPr>
          <p:cNvPr id="6" name="Picture 5" descr="A glass jar with a smoothie and a fruit on top&#10;&#10;AI-generated content may be incorrect.">
            <a:extLst>
              <a:ext uri="{FF2B5EF4-FFF2-40B4-BE49-F238E27FC236}">
                <a16:creationId xmlns:a16="http://schemas.microsoft.com/office/drawing/2014/main" xmlns="" id="{E4B834B9-6C42-7006-A403-2B8E8EC0F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2" t="11632" r="7188" b="5008"/>
          <a:stretch>
            <a:fillRect/>
          </a:stretch>
        </p:blipFill>
        <p:spPr>
          <a:xfrm>
            <a:off x="8077200" y="1858198"/>
            <a:ext cx="3849243" cy="384924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3459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E5D291-31A3-86B9-DFD0-C56F707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3" y="469384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“Competitor</a:t>
            </a:r>
            <a:r>
              <a:rPr lang="en-US" spc="-2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1:Talabat”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8CD34A8-E269-D259-1C5D-3D955B2FE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2EEE374-39BC-4AF0-489A-403C12257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044045"/>
              </p:ext>
            </p:extLst>
          </p:nvPr>
        </p:nvGraphicFramePr>
        <p:xfrm>
          <a:off x="904874" y="1600200"/>
          <a:ext cx="9991725" cy="4724401"/>
        </p:xfrm>
        <a:graphic>
          <a:graphicData uri="http://schemas.openxmlformats.org/drawingml/2006/table">
            <a:tbl>
              <a:tblPr/>
              <a:tblGrid>
                <a:gridCol w="3330575">
                  <a:extLst>
                    <a:ext uri="{9D8B030D-6E8A-4147-A177-3AD203B41FA5}">
                      <a16:colId xmlns:a16="http://schemas.microsoft.com/office/drawing/2014/main" xmlns="" val="256282548"/>
                    </a:ext>
                  </a:extLst>
                </a:gridCol>
                <a:gridCol w="3330575">
                  <a:extLst>
                    <a:ext uri="{9D8B030D-6E8A-4147-A177-3AD203B41FA5}">
                      <a16:colId xmlns:a16="http://schemas.microsoft.com/office/drawing/2014/main" xmlns="" val="2357243987"/>
                    </a:ext>
                  </a:extLst>
                </a:gridCol>
                <a:gridCol w="3330575">
                  <a:extLst>
                    <a:ext uri="{9D8B030D-6E8A-4147-A177-3AD203B41FA5}">
                      <a16:colId xmlns:a16="http://schemas.microsoft.com/office/drawing/2014/main" xmlns="" val="940432921"/>
                    </a:ext>
                  </a:extLst>
                </a:gridCol>
              </a:tblGrid>
              <a:tr h="343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>
                          <a:effectLst/>
                          <a:latin typeface="Google Sans Text"/>
                        </a:rPr>
                        <a:t>Component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Strategy Summary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GreenFork Impact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5167140"/>
                  </a:ext>
                </a:extLst>
              </a:tr>
              <a:tr h="13744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>
                          <a:effectLst/>
                          <a:latin typeface="Google Sans Text"/>
                        </a:rPr>
                        <a:t>Business Model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Aggregator Leader: Integrates healthy options (restaurants and tMart groceries) seamlessly using filters and tags to offer maximum variety and convenience.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>
                          <a:effectLst/>
                          <a:latin typeface="Google Sans Text"/>
                        </a:rPr>
                        <a:t>Benchmark Set: </a:t>
                      </a:r>
                      <a:r>
                        <a:rPr lang="en-US" sz="1500" b="1" dirty="0" err="1">
                          <a:effectLst/>
                          <a:latin typeface="Google Sans Text"/>
                        </a:rPr>
                        <a:t>Talabat</a:t>
                      </a:r>
                      <a:r>
                        <a:rPr lang="en-US" sz="1500" b="1" dirty="0">
                          <a:effectLst/>
                          <a:latin typeface="Google Sans Text"/>
                        </a:rPr>
                        <a:t> sets the standard for delivery speed and variety. </a:t>
                      </a:r>
                      <a:r>
                        <a:rPr lang="en-US" sz="1500" b="1" dirty="0" err="1">
                          <a:effectLst/>
                          <a:latin typeface="Google Sans Text"/>
                        </a:rPr>
                        <a:t>GreenFork</a:t>
                      </a:r>
                      <a:r>
                        <a:rPr lang="en-US" sz="1500" b="1" dirty="0">
                          <a:effectLst/>
                          <a:latin typeface="Google Sans Text"/>
                        </a:rPr>
                        <a:t> cannot compete on scale or price.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9553027"/>
                  </a:ext>
                </a:extLst>
              </a:tr>
              <a:tr h="16323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Core Focus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Accessibility &amp; Affordability: Leverages scale and promotions to make healthy eating easy and affordable. Focuses on informed choices and transactional volume.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Niche Focus Required: GreenFork must shift away from the viral/discount culture and focus on premium quality, niche specialization, and education to build deep trust and loyalty.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0243423"/>
                  </a:ext>
                </a:extLst>
              </a:tr>
              <a:tr h="13744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SWOT Summary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>
                          <a:effectLst/>
                          <a:latin typeface="Google Sans Text"/>
                        </a:rPr>
                        <a:t>Strength: Unmatched reach and delivery network. Weakness: Customer loyalty is still heavily driven by price/discounts.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>
                          <a:effectLst/>
                          <a:latin typeface="Google Sans Text"/>
                        </a:rPr>
                        <a:t>Threat: </a:t>
                      </a:r>
                      <a:r>
                        <a:rPr lang="en-US" sz="1500" b="1" dirty="0" err="1">
                          <a:effectLst/>
                          <a:latin typeface="Google Sans Text"/>
                        </a:rPr>
                        <a:t>Talabat</a:t>
                      </a:r>
                      <a:r>
                        <a:rPr lang="en-US" sz="1500" b="1" dirty="0">
                          <a:effectLst/>
                          <a:latin typeface="Google Sans Text"/>
                        </a:rPr>
                        <a:t> can easily scale up investment in the "healthy" niche, use exclusivity deals, or undercut pricing to squeeze out competitors.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1368751"/>
                  </a:ext>
                </a:extLst>
              </a:tr>
            </a:tbl>
          </a:graphicData>
        </a:graphic>
      </p:graphicFrame>
      <p:pic>
        <p:nvPicPr>
          <p:cNvPr id="9" name="object 6">
            <a:extLst>
              <a:ext uri="{FF2B5EF4-FFF2-40B4-BE49-F238E27FC236}">
                <a16:creationId xmlns:a16="http://schemas.microsoft.com/office/drawing/2014/main" xmlns="" id="{E37FD667-8471-482C-4028-324F6EE793C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9850" y="133222"/>
            <a:ext cx="1962150" cy="246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3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428537-EC6E-D2C7-2BD7-B9CF4F6B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74733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“Social Media Analysis”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2FF407-5B20-CE14-697E-35D86F296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5C33EDE5-FD0E-4EAF-8DE1-B37BB8B9B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27057"/>
              </p:ext>
            </p:extLst>
          </p:nvPr>
        </p:nvGraphicFramePr>
        <p:xfrm>
          <a:off x="685800" y="1219200"/>
          <a:ext cx="5181600" cy="5464406"/>
        </p:xfrm>
        <a:graphic>
          <a:graphicData uri="http://schemas.openxmlformats.org/drawingml/2006/table">
            <a:tbl>
              <a:tblPr/>
              <a:tblGrid>
                <a:gridCol w="244315">
                  <a:extLst>
                    <a:ext uri="{9D8B030D-6E8A-4147-A177-3AD203B41FA5}">
                      <a16:colId xmlns:a16="http://schemas.microsoft.com/office/drawing/2014/main" xmlns="" val="685633698"/>
                    </a:ext>
                  </a:extLst>
                </a:gridCol>
                <a:gridCol w="928401">
                  <a:extLst>
                    <a:ext uri="{9D8B030D-6E8A-4147-A177-3AD203B41FA5}">
                      <a16:colId xmlns:a16="http://schemas.microsoft.com/office/drawing/2014/main" xmlns="" val="1200554990"/>
                    </a:ext>
                  </a:extLst>
                </a:gridCol>
                <a:gridCol w="4008884">
                  <a:extLst>
                    <a:ext uri="{9D8B030D-6E8A-4147-A177-3AD203B41FA5}">
                      <a16:colId xmlns:a16="http://schemas.microsoft.com/office/drawing/2014/main" xmlns="" val="1873985116"/>
                    </a:ext>
                  </a:extLst>
                </a:gridCol>
              </a:tblGrid>
              <a:tr h="13158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Component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Facebook (</a:t>
                      </a:r>
                      <a:r>
                        <a:rPr lang="en-US" sz="1000" b="1" dirty="0" err="1">
                          <a:effectLst/>
                          <a:latin typeface="Google Sans Text"/>
                        </a:rPr>
                        <a:t>Talabat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 Egypt)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3335493"/>
                  </a:ext>
                </a:extLst>
              </a:tr>
              <a:tr h="2534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Channel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Facebook is critical in Egypt, capturing 79.36% of the social media market share.</a:t>
                      </a: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80286356"/>
                  </a:ext>
                </a:extLst>
              </a:tr>
              <a:tr h="2534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2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Link of channel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000" dirty="0">
                          <a:effectLst/>
                          <a:latin typeface="Google Sans Text"/>
                          <a:hlinkClick r:id="rId2"/>
                        </a:rPr>
                        <a:t>https://www.facebook.com/TalabatEG</a:t>
                      </a:r>
                      <a:endParaRPr lang="fr-FR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0565379"/>
                  </a:ext>
                </a:extLst>
              </a:tr>
              <a:tr h="131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3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Followers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2.8M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2844035"/>
                  </a:ext>
                </a:extLst>
              </a:tr>
              <a:tr h="169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5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Reviews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Not always positive</a:t>
                      </a: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1560540"/>
                  </a:ext>
                </a:extLst>
              </a:tr>
              <a:tr h="169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6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Rating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Medium (2.5 - 4)</a:t>
                      </a: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2932388"/>
                  </a:ext>
                </a:extLst>
              </a:tr>
              <a:tr h="169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7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About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 1# Food Delivery App in Egypt</a:t>
                      </a: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0887395"/>
                  </a:ext>
                </a:extLst>
              </a:tr>
              <a:tr h="2534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8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Posting Regular or not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Always on campaigns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4377194"/>
                  </a:ext>
                </a:extLst>
              </a:tr>
              <a:tr h="2534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9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# of posts/week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3 - 7 weekly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1231125"/>
                  </a:ext>
                </a:extLst>
              </a:tr>
              <a:tr h="2534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10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average likes / post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150-500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2952650"/>
                  </a:ext>
                </a:extLst>
              </a:tr>
              <a:tr h="375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average Comments / post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Low (50 – 500)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7810538"/>
                  </a:ext>
                </a:extLst>
              </a:tr>
              <a:tr h="2534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Engagement Rate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6.6</a:t>
                      </a: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245592"/>
                  </a:ext>
                </a:extLst>
              </a:tr>
              <a:tr h="151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13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paid posts/not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Paid adv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660782"/>
                  </a:ext>
                </a:extLst>
              </a:tr>
              <a:tr h="2534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14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Type of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Value-driven campaigns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,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Community initiatives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121438"/>
                  </a:ext>
                </a:extLst>
              </a:tr>
              <a:tr h="151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15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Tone of voice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Creative and meaningful tone.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7861221"/>
                  </a:ext>
                </a:extLst>
              </a:tr>
              <a:tr h="151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16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Call-to-Action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Transactional (Order Now)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6892813"/>
                  </a:ext>
                </a:extLst>
              </a:tr>
              <a:tr h="2534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17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Comments Replies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3912175"/>
                  </a:ext>
                </a:extLst>
              </a:tr>
              <a:tr h="151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18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Designs?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High quality, uniform visual aspects.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1720190"/>
                  </a:ext>
                </a:extLst>
              </a:tr>
              <a:tr h="151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19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Keep Identity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5787281"/>
                  </a:ext>
                </a:extLst>
              </a:tr>
              <a:tr h="2534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20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Stories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Yes</a:t>
                      </a: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228682"/>
                  </a:ext>
                </a:extLst>
              </a:tr>
              <a:tr h="2534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21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Where in buyer journey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Conversion,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Loyalty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9715831"/>
                  </a:ext>
                </a:extLst>
              </a:tr>
              <a:tr h="151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22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Language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 Local Arabic Egyptian Language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2169" marR="12169" marT="6085" marB="60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97058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D5BFCBF-3002-ED81-43DE-0F97C755F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17211"/>
              </p:ext>
            </p:extLst>
          </p:nvPr>
        </p:nvGraphicFramePr>
        <p:xfrm>
          <a:off x="6308891" y="1165328"/>
          <a:ext cx="4916297" cy="5388354"/>
        </p:xfrm>
        <a:graphic>
          <a:graphicData uri="http://schemas.openxmlformats.org/drawingml/2006/table">
            <a:tbl>
              <a:tblPr/>
              <a:tblGrid>
                <a:gridCol w="194812">
                  <a:extLst>
                    <a:ext uri="{9D8B030D-6E8A-4147-A177-3AD203B41FA5}">
                      <a16:colId xmlns:a16="http://schemas.microsoft.com/office/drawing/2014/main" xmlns="" val="2075973986"/>
                    </a:ext>
                  </a:extLst>
                </a:gridCol>
                <a:gridCol w="1221074">
                  <a:extLst>
                    <a:ext uri="{9D8B030D-6E8A-4147-A177-3AD203B41FA5}">
                      <a16:colId xmlns:a16="http://schemas.microsoft.com/office/drawing/2014/main" xmlns="" val="2756085013"/>
                    </a:ext>
                  </a:extLst>
                </a:gridCol>
                <a:gridCol w="3500411">
                  <a:extLst>
                    <a:ext uri="{9D8B030D-6E8A-4147-A177-3AD203B41FA5}">
                      <a16:colId xmlns:a16="http://schemas.microsoft.com/office/drawing/2014/main" xmlns="" val="2176996713"/>
                    </a:ext>
                  </a:extLst>
                </a:gridCol>
              </a:tblGrid>
              <a:tr h="13140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Component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Detail (Focus on Egypt)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7537617"/>
                  </a:ext>
                </a:extLst>
              </a:tr>
              <a:tr h="24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Channel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Instagram captures a smaller but highly visual and engaged segment of the Egyptian social media market.</a:t>
                      </a: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6391340"/>
                  </a:ext>
                </a:extLst>
              </a:tr>
              <a:tr h="1314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Link of channel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  <a:hlinkClick r:id="rId3"/>
                        </a:rPr>
                        <a:t>https://www.instagram.com/talabat_egypt/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6442007"/>
                  </a:ext>
                </a:extLst>
              </a:tr>
              <a:tr h="1314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3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Followers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357K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919005"/>
                  </a:ext>
                </a:extLst>
              </a:tr>
              <a:tr h="1314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4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Following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13</a:t>
                      </a: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4697481"/>
                  </a:ext>
                </a:extLst>
              </a:tr>
              <a:tr h="24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5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Reviews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Used to gather customer feedback for product enhancement and visual representation.</a:t>
                      </a: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1938737"/>
                  </a:ext>
                </a:extLst>
              </a:tr>
              <a:tr h="1773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6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Rating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Bad.</a:t>
                      </a: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8842226"/>
                  </a:ext>
                </a:extLst>
              </a:tr>
              <a:tr h="1773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7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About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1# Food Delivery App in Egypt</a:t>
                      </a: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4634872"/>
                  </a:ext>
                </a:extLst>
              </a:tr>
              <a:tr h="24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8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Posting Regular or not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Regular and High Volume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388697"/>
                  </a:ext>
                </a:extLst>
              </a:tr>
              <a:tr h="24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9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# of posts/week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3 – 7 Weekly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19322684"/>
                  </a:ext>
                </a:extLst>
              </a:tr>
              <a:tr h="1314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10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average likes / post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Moderate (50 – 500)</a:t>
                      </a: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5298393"/>
                  </a:ext>
                </a:extLst>
              </a:tr>
              <a:tr h="24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11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average Comments / post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Low (10- 100)</a:t>
                      </a: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4328498"/>
                  </a:ext>
                </a:extLst>
              </a:tr>
              <a:tr h="1773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Engagement Rate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Low/Moderate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2276576"/>
                  </a:ext>
                </a:extLst>
              </a:tr>
              <a:tr h="3664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13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paid posts/not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Extensive paid campaigns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;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influencer collaborations.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869883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14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Type of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Visually appealing offers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,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Video reviews.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8710885"/>
                  </a:ext>
                </a:extLst>
              </a:tr>
              <a:tr h="1773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15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Tone of voice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Personable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3990172"/>
                  </a:ext>
                </a:extLst>
              </a:tr>
              <a:tr h="24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16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Call-to-Action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Transactional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</a:t>
                      </a: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260227"/>
                  </a:ext>
                </a:extLst>
              </a:tr>
              <a:tr h="1314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17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Comments Replies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</a:t>
                      </a: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0309078"/>
                  </a:ext>
                </a:extLst>
              </a:tr>
              <a:tr h="24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18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Designs?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High quality, high-resolution images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9481673"/>
                  </a:ext>
                </a:extLst>
              </a:tr>
              <a:tr h="24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19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Keep Identity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1916197"/>
                  </a:ext>
                </a:extLst>
              </a:tr>
              <a:tr h="24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20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Stories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7844421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Where in buyer journey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Conversion,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Loyalty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462320"/>
                  </a:ext>
                </a:extLst>
              </a:tr>
              <a:tr h="609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22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Language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Local Arabic Egyptian Language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8031" marR="18031" marT="9015" marB="9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268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751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996465-F403-A852-D301-64F3862E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381000"/>
            <a:ext cx="10194925" cy="677108"/>
          </a:xfrm>
        </p:spPr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Competitor</a:t>
            </a:r>
            <a:r>
              <a:rPr lang="en-US" spc="-1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</a:t>
            </a:r>
            <a:r>
              <a:rPr lang="en-US" spc="-8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pc="-1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InstaShop</a:t>
            </a:r>
            <a:r>
              <a:rPr lang="en-US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33675B8-67C7-22F4-0EB3-A3B173B8F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1407548B-297E-04F7-154E-4A5CF1BBB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39405"/>
              </p:ext>
            </p:extLst>
          </p:nvPr>
        </p:nvGraphicFramePr>
        <p:xfrm>
          <a:off x="998538" y="1524000"/>
          <a:ext cx="10194924" cy="4724399"/>
        </p:xfrm>
        <a:graphic>
          <a:graphicData uri="http://schemas.openxmlformats.org/drawingml/2006/table">
            <a:tbl>
              <a:tblPr/>
              <a:tblGrid>
                <a:gridCol w="3398308">
                  <a:extLst>
                    <a:ext uri="{9D8B030D-6E8A-4147-A177-3AD203B41FA5}">
                      <a16:colId xmlns:a16="http://schemas.microsoft.com/office/drawing/2014/main" xmlns="" val="2203057269"/>
                    </a:ext>
                  </a:extLst>
                </a:gridCol>
                <a:gridCol w="3398308">
                  <a:extLst>
                    <a:ext uri="{9D8B030D-6E8A-4147-A177-3AD203B41FA5}">
                      <a16:colId xmlns:a16="http://schemas.microsoft.com/office/drawing/2014/main" xmlns="" val="3585859469"/>
                    </a:ext>
                  </a:extLst>
                </a:gridCol>
                <a:gridCol w="3398308">
                  <a:extLst>
                    <a:ext uri="{9D8B030D-6E8A-4147-A177-3AD203B41FA5}">
                      <a16:colId xmlns:a16="http://schemas.microsoft.com/office/drawing/2014/main" xmlns="" val="709812145"/>
                    </a:ext>
                  </a:extLst>
                </a:gridCol>
              </a:tblGrid>
              <a:tr h="3629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Component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>
                          <a:effectLst/>
                          <a:latin typeface="Google Sans Text"/>
                        </a:rPr>
                        <a:t>Summary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GreenFork Impact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6351083"/>
                  </a:ext>
                </a:extLst>
              </a:tr>
              <a:tr h="14538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Strategy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>
                          <a:effectLst/>
                          <a:latin typeface="Google Sans Text"/>
                        </a:rPr>
                        <a:t>Ingredient Speed: Connects users to specialty health/organic stores for{30-60} minute grocery delivery. Sells convenience for home cooking.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Direct Threat to Meal Prep: InstaShop captures the ingredient market. GreenFork must offer the finished, specialized, portion-controlled meal.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8766673"/>
                  </a:ext>
                </a:extLst>
              </a:tr>
              <a:tr h="14538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Weakness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Systemic issues with inventory accuracy (substitutions) and inconsistent delivery time/freshness for premium produce.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GreenFork Opportunity: GreenFork must guarantee superior quality control and delivery reliability to justify its premium price.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7574493"/>
                  </a:ext>
                </a:extLst>
              </a:tr>
              <a:tr h="14538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>
                          <a:effectLst/>
                          <a:latin typeface="Google Sans Text"/>
                        </a:rPr>
                        <a:t>Threat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>
                          <a:effectLst/>
                          <a:latin typeface="Google Sans Text"/>
                        </a:rPr>
                        <a:t>As part of the </a:t>
                      </a:r>
                      <a:r>
                        <a:rPr lang="en-US" sz="1500" b="1" dirty="0" err="1">
                          <a:effectLst/>
                          <a:latin typeface="Google Sans Text"/>
                        </a:rPr>
                        <a:t>Talabat</a:t>
                      </a:r>
                      <a:r>
                        <a:rPr lang="en-US" sz="1500" b="1" dirty="0">
                          <a:effectLst/>
                          <a:latin typeface="Google Sans Text"/>
                        </a:rPr>
                        <a:t>/Delivery Hero group, they represent an integrated logistics network that can aggressively bundle prepared food and grocery.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>
                          <a:effectLst/>
                          <a:latin typeface="Google Sans Text"/>
                        </a:rPr>
                        <a:t>Focus on Niche: </a:t>
                      </a:r>
                      <a:r>
                        <a:rPr lang="en-US" sz="1500" b="1" dirty="0" err="1">
                          <a:effectLst/>
                          <a:latin typeface="Google Sans Text"/>
                        </a:rPr>
                        <a:t>GreenFork</a:t>
                      </a:r>
                      <a:r>
                        <a:rPr lang="en-US" sz="1500" b="1" dirty="0">
                          <a:effectLst/>
                          <a:latin typeface="Google Sans Text"/>
                        </a:rPr>
                        <a:t> must deepen its niche specialization and trust to avoid being commoditized by the larger ecosystem.</a:t>
                      </a:r>
                    </a:p>
                  </a:txBody>
                  <a:tcPr marL="75589" marR="75589" marT="37795" marB="377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6853666"/>
                  </a:ext>
                </a:extLst>
              </a:tr>
            </a:tbl>
          </a:graphicData>
        </a:graphic>
      </p:graphicFrame>
      <p:pic>
        <p:nvPicPr>
          <p:cNvPr id="5" name="object 8">
            <a:extLst>
              <a:ext uri="{FF2B5EF4-FFF2-40B4-BE49-F238E27FC236}">
                <a16:creationId xmlns:a16="http://schemas.microsoft.com/office/drawing/2014/main" xmlns="" id="{2C5A2CC3-B57A-2CAD-92B2-B8E431B7EB1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0800" y="104647"/>
            <a:ext cx="1981200" cy="21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1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81D0F-804F-23EA-37E6-64D29C46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3124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“Social Media Analysis”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FC64267-8E7B-D08F-D765-3BC6B57FE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39BCBAE-54D0-55E8-4EFC-EC8C1AE0B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386130"/>
              </p:ext>
            </p:extLst>
          </p:nvPr>
        </p:nvGraphicFramePr>
        <p:xfrm>
          <a:off x="458445" y="990600"/>
          <a:ext cx="5943600" cy="6306684"/>
        </p:xfrm>
        <a:graphic>
          <a:graphicData uri="http://schemas.openxmlformats.org/drawingml/2006/table">
            <a:tbl>
              <a:tblPr/>
              <a:tblGrid>
                <a:gridCol w="154685">
                  <a:extLst>
                    <a:ext uri="{9D8B030D-6E8A-4147-A177-3AD203B41FA5}">
                      <a16:colId xmlns:a16="http://schemas.microsoft.com/office/drawing/2014/main" xmlns="" val="1275108497"/>
                    </a:ext>
                  </a:extLst>
                </a:gridCol>
                <a:gridCol w="715110">
                  <a:extLst>
                    <a:ext uri="{9D8B030D-6E8A-4147-A177-3AD203B41FA5}">
                      <a16:colId xmlns:a16="http://schemas.microsoft.com/office/drawing/2014/main" xmlns="" val="1758339344"/>
                    </a:ext>
                  </a:extLst>
                </a:gridCol>
                <a:gridCol w="5073805">
                  <a:extLst>
                    <a:ext uri="{9D8B030D-6E8A-4147-A177-3AD203B41FA5}">
                      <a16:colId xmlns:a16="http://schemas.microsoft.com/office/drawing/2014/main" xmlns="" val="60576730"/>
                    </a:ext>
                  </a:extLst>
                </a:gridCol>
              </a:tblGrid>
              <a:tr h="13789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Component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Detail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2484223"/>
                  </a:ext>
                </a:extLst>
              </a:tr>
              <a:tr h="137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1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Channel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u="sng" dirty="0">
                          <a:effectLst/>
                          <a:latin typeface="Google Sans Text"/>
                        </a:rPr>
                        <a:t>Facebook</a:t>
                      </a: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1317672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2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Link of channel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effectLst/>
                          <a:latin typeface="Google Sans Text"/>
                          <a:hlinkClick r:id="rId2"/>
                        </a:rPr>
                        <a:t>https://www.facebook.com/instashopEgypt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4201305"/>
                  </a:ext>
                </a:extLst>
              </a:tr>
              <a:tr h="137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3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Followers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155K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0144954"/>
                  </a:ext>
                </a:extLst>
              </a:tr>
              <a:tr h="26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4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Reviews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effectLst/>
                          <a:latin typeface="Google Sans Text"/>
                        </a:rPr>
                        <a:t>Not Good</a:t>
                      </a: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2159595"/>
                  </a:ext>
                </a:extLst>
              </a:tr>
              <a:tr h="26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5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Rating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effectLst/>
                          <a:latin typeface="Google Sans Text"/>
                        </a:rPr>
                        <a:t>(2.5 – 3.5)</a:t>
                      </a: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3806"/>
                  </a:ext>
                </a:extLst>
              </a:tr>
              <a:tr h="26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6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About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effectLst/>
                          <a:latin typeface="Google Sans Text"/>
                        </a:rPr>
                        <a:t>Focuses on its wide range of services: </a:t>
                      </a:r>
                      <a:r>
                        <a:rPr lang="en-US" sz="900" b="1" dirty="0">
                          <a:effectLst/>
                          <a:latin typeface="Google Sans Text"/>
                        </a:rPr>
                        <a:t>"All You Need, In One Reliable App"</a:t>
                      </a:r>
                      <a:r>
                        <a:rPr lang="en-US" sz="900" dirty="0">
                          <a:effectLst/>
                          <a:latin typeface="Google Sans Text"/>
                        </a:rPr>
                        <a:t>—Supermarkets, Pharmacies, Pet Shops.</a:t>
                      </a: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1423985"/>
                  </a:ext>
                </a:extLst>
              </a:tr>
              <a:tr h="26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7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Posting Regular or not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Low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7790916"/>
                  </a:ext>
                </a:extLst>
              </a:tr>
              <a:tr h="26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8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# of posts/week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effectLst/>
                          <a:latin typeface="Google Sans Text"/>
                        </a:rPr>
                        <a:t>1- 3</a:t>
                      </a: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9581325"/>
                  </a:ext>
                </a:extLst>
              </a:tr>
              <a:tr h="26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9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average likes / post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effectLst/>
                          <a:latin typeface="Google Sans Text"/>
                        </a:rPr>
                        <a:t>200 - 500</a:t>
                      </a: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286487"/>
                  </a:ext>
                </a:extLst>
              </a:tr>
              <a:tr h="386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10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average Comments / post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effectLst/>
                          <a:latin typeface="Google Sans Text"/>
                        </a:rPr>
                        <a:t>10 – 80</a:t>
                      </a: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5253921"/>
                  </a:ext>
                </a:extLst>
              </a:tr>
              <a:tr h="26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11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Engagement Rate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effectLst/>
                          <a:latin typeface="Google Sans Text"/>
                        </a:rPr>
                        <a:t>High</a:t>
                      </a: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4073866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12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paid posts/not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Extensive paid campaigns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40592"/>
                  </a:ext>
                </a:extLst>
              </a:tr>
              <a:tr h="26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13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Type of content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Promotional campaigns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8629608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14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Tone of voice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Professional, innovative, and encouraging.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8742328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15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Call-to-Action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Transactional</a:t>
                      </a:r>
                      <a:r>
                        <a:rPr lang="en-US" sz="900" dirty="0">
                          <a:effectLst/>
                          <a:latin typeface="Google Sans Text"/>
                        </a:rPr>
                        <a:t> (Order Now) and </a:t>
                      </a:r>
                      <a:r>
                        <a:rPr lang="en-US" sz="900" b="1" dirty="0">
                          <a:effectLst/>
                          <a:latin typeface="Google Sans Text"/>
                        </a:rPr>
                        <a:t>App-Download focused</a:t>
                      </a:r>
                      <a:r>
                        <a:rPr lang="en-US" sz="900" dirty="0">
                          <a:effectLst/>
                          <a:latin typeface="Google Sans Text"/>
                        </a:rPr>
                        <a:t> </a:t>
                      </a: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1819655"/>
                  </a:ext>
                </a:extLst>
              </a:tr>
              <a:tr h="26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16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Comments Replies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5697580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17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Designs?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High-quality visuals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810621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18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Keep Identity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0248303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19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Stories content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effectLst/>
                          <a:latin typeface="Google Sans Text"/>
                        </a:rPr>
                        <a:t>No</a:t>
                      </a: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8145465"/>
                  </a:ext>
                </a:extLst>
              </a:tr>
              <a:tr h="26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20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>
                          <a:effectLst/>
                          <a:latin typeface="Google Sans Text"/>
                        </a:rPr>
                        <a:t>Where in buyer journey</a:t>
                      </a:r>
                      <a:endParaRPr lang="en-US" sz="90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Awareness &amp; Conversion</a:t>
                      </a:r>
                      <a:r>
                        <a:rPr lang="en-US" sz="900" dirty="0">
                          <a:effectLst/>
                          <a:latin typeface="Google Sans Text"/>
                        </a:rPr>
                        <a:t> </a:t>
                      </a: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7392477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21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Language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>
                          <a:effectLst/>
                          <a:latin typeface="Google Sans Text"/>
                        </a:rPr>
                        <a:t>Bilingual ( Arabic – English)</a:t>
                      </a:r>
                      <a:endParaRPr lang="en-US" sz="900" dirty="0">
                        <a:effectLst/>
                        <a:latin typeface="Google Sans Text"/>
                      </a:endParaRPr>
                    </a:p>
                  </a:txBody>
                  <a:tcPr marL="14777" marR="14777" marT="7388" marB="7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45967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D3D5313-F5A5-42C9-2B5F-8416A7EE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059452"/>
              </p:ext>
            </p:extLst>
          </p:nvPr>
        </p:nvGraphicFramePr>
        <p:xfrm>
          <a:off x="6466802" y="1027688"/>
          <a:ext cx="5354512" cy="5671071"/>
        </p:xfrm>
        <a:graphic>
          <a:graphicData uri="http://schemas.openxmlformats.org/drawingml/2006/table">
            <a:tbl>
              <a:tblPr/>
              <a:tblGrid>
                <a:gridCol w="205484">
                  <a:extLst>
                    <a:ext uri="{9D8B030D-6E8A-4147-A177-3AD203B41FA5}">
                      <a16:colId xmlns:a16="http://schemas.microsoft.com/office/drawing/2014/main" xmlns="" val="1818799872"/>
                    </a:ext>
                  </a:extLst>
                </a:gridCol>
                <a:gridCol w="755583">
                  <a:extLst>
                    <a:ext uri="{9D8B030D-6E8A-4147-A177-3AD203B41FA5}">
                      <a16:colId xmlns:a16="http://schemas.microsoft.com/office/drawing/2014/main" xmlns="" val="728497344"/>
                    </a:ext>
                  </a:extLst>
                </a:gridCol>
                <a:gridCol w="4393445">
                  <a:extLst>
                    <a:ext uri="{9D8B030D-6E8A-4147-A177-3AD203B41FA5}">
                      <a16:colId xmlns:a16="http://schemas.microsoft.com/office/drawing/2014/main" xmlns="" val="2725788841"/>
                    </a:ext>
                  </a:extLst>
                </a:gridCol>
              </a:tblGrid>
              <a:tr h="13778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Component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Detail (Focus on Egypt)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969412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Channel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u="sng" dirty="0">
                          <a:effectLst/>
                          <a:latin typeface="Google Sans Text"/>
                        </a:rPr>
                        <a:t>Instagram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7666844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2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Link of channel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effectLst/>
                          <a:latin typeface="Google Sans Text"/>
                          <a:hlinkClick r:id="rId3"/>
                        </a:rPr>
                        <a:t>https://www.instagram.com/instashop_eg/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9116150"/>
                  </a:ext>
                </a:extLst>
              </a:tr>
              <a:tr h="1377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3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Followers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effectLst/>
                          <a:latin typeface="Google Sans Text"/>
                        </a:rPr>
                        <a:t>97.8K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46880710"/>
                  </a:ext>
                </a:extLst>
              </a:tr>
              <a:tr h="1377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4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Following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effectLst/>
                          <a:latin typeface="Google Sans Text"/>
                        </a:rPr>
                        <a:t>8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4898211"/>
                  </a:ext>
                </a:extLst>
              </a:tr>
              <a:tr h="1437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5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Reviews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effectLst/>
                          <a:latin typeface="Google Sans Text"/>
                        </a:rPr>
                        <a:t>Good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33727141"/>
                  </a:ext>
                </a:extLst>
              </a:tr>
              <a:tr h="1377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6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Rating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effectLst/>
                          <a:latin typeface="Google Sans Text"/>
                        </a:rPr>
                        <a:t>Bad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7027193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7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About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effectLst/>
                          <a:latin typeface="Google Sans Text"/>
                        </a:rPr>
                        <a:t>Emphasizes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fast grocery delivery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(about 60 minutes) and the ease of getting "fresh groceries to household products".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3092359"/>
                  </a:ext>
                </a:extLst>
              </a:tr>
              <a:tr h="3873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8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Posting Regular or not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Regular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7879003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9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# of posts/week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effectLst/>
                          <a:latin typeface="Google Sans Text"/>
                        </a:rPr>
                        <a:t>4 - 6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761954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10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average likes / post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effectLst/>
                          <a:latin typeface="Google Sans Text"/>
                        </a:rPr>
                        <a:t>20 - 200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2298884"/>
                  </a:ext>
                </a:extLst>
              </a:tr>
              <a:tr h="3873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11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average Comments / post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effectLst/>
                          <a:latin typeface="Google Sans Text"/>
                        </a:rPr>
                        <a:t>10 -100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2178070"/>
                  </a:ext>
                </a:extLst>
              </a:tr>
              <a:tr h="3873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12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Engagement Rate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High Importance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; actively analyzed using appropriate social data/metrics. The marketing team analyzes trends on TikTok and Reels to create videos that help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boost engagement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039262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13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paid posts/not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Extensive paid advertising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; highly dependent on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Influencer Marketing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to reach new audiences and build credibility.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27184074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14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Type of content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Visually captivating content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182862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15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Tone of voice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Authentic and innovative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0326909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16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Call-to-Action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Interactive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4793097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17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Comments Replies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3326569"/>
                  </a:ext>
                </a:extLst>
              </a:tr>
              <a:tr h="1377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18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Designs?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Visually captivating content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3595969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19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Keep Identity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5554137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20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Stories content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Stories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to connect with the audience and offer exclusive deals.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0427334"/>
                  </a:ext>
                </a:extLst>
              </a:tr>
              <a:tr h="3873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21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Where in buyer journey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Awareness &amp; Product Discovery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3818977"/>
                  </a:ext>
                </a:extLst>
              </a:tr>
              <a:tr h="1377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22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Language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Bilingual ( Arabic – English)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91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38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F93A2C-45CB-A39A-2DAE-1D447BCA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618A82-8497-620F-CA04-A450F0229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068BC0-0C3E-7967-0BA9-F5C68B103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609600"/>
            <a:ext cx="13335000" cy="12146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7073DA4-3251-89B5-10A2-91040F42E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747" y="3939636"/>
            <a:ext cx="24541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31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82705E-FBC1-720E-9AA4-22BE57D6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7" y="590071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“Competitor</a:t>
            </a:r>
            <a:r>
              <a:rPr lang="en-US" spc="-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</a:t>
            </a:r>
            <a:r>
              <a:rPr lang="en-US" spc="-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pc="-1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Breadfast</a:t>
            </a:r>
            <a:r>
              <a:rPr lang="en-US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F3F110-0143-D347-C86B-F8D4F202E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C24C30F0-9CE4-9778-6142-5239CC108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267079"/>
              </p:ext>
            </p:extLst>
          </p:nvPr>
        </p:nvGraphicFramePr>
        <p:xfrm>
          <a:off x="955675" y="1790409"/>
          <a:ext cx="10448925" cy="4300002"/>
        </p:xfrm>
        <a:graphic>
          <a:graphicData uri="http://schemas.openxmlformats.org/drawingml/2006/table">
            <a:tbl>
              <a:tblPr/>
              <a:tblGrid>
                <a:gridCol w="3482975">
                  <a:extLst>
                    <a:ext uri="{9D8B030D-6E8A-4147-A177-3AD203B41FA5}">
                      <a16:colId xmlns:a16="http://schemas.microsoft.com/office/drawing/2014/main" xmlns="" val="237764519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xmlns="" val="4250818702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xmlns="" val="1114800794"/>
                    </a:ext>
                  </a:extLst>
                </a:gridCol>
              </a:tblGrid>
              <a:tr h="3300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Competition Area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 err="1">
                          <a:effectLst/>
                          <a:latin typeface="Google Sans Text"/>
                        </a:rPr>
                        <a:t>Breadfast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 Strategy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GreenFork's Defense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0916249"/>
                  </a:ext>
                </a:extLst>
              </a:tr>
              <a:tr h="13233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Business Model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Subscription Q-Commerce: Sells fresh, reliable early-morning delivery of broad groceries and basic ready meals.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Match Reliability: GreenFork must match their logistical reliability but focus on the specialized nutritional science (not just freshness).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3853273"/>
                  </a:ext>
                </a:extLst>
              </a:tr>
              <a:tr h="13233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Core Focus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Logistics &amp; Freshness: Owns the supply chain to guarantee consistency and timeliness, driving high subscription retention.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Pivot Narrative: GreenFork must pivot from general convenience/freshness to measurable health outcomes and dietitian-certified expertise.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1714100"/>
                  </a:ext>
                </a:extLst>
              </a:tr>
              <a:tr h="13233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Threat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Can easily add diet-friendly meals to its vast, existing logistics network, undercutting GreenFork on basic convenience.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Deepen Niche: Focus on highly personalized programs and specialized dietary needs (e.g., keto, specific allergies) to resist commoditization.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9467935"/>
                  </a:ext>
                </a:extLst>
              </a:tr>
            </a:tbl>
          </a:graphicData>
        </a:graphic>
      </p:graphicFrame>
      <p:pic>
        <p:nvPicPr>
          <p:cNvPr id="5" name="object 8">
            <a:extLst>
              <a:ext uri="{FF2B5EF4-FFF2-40B4-BE49-F238E27FC236}">
                <a16:creationId xmlns:a16="http://schemas.microsoft.com/office/drawing/2014/main" xmlns="" id="{3C691934-D2CE-2F1B-40D2-651208BC56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0" y="312329"/>
            <a:ext cx="1562100" cy="19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9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15E37F-172C-70B4-B083-323A1439D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0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“Social Media Analysis”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A54BE9-2DFA-1FEC-BC5D-C48619EC0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400" y="2159761"/>
            <a:ext cx="10604500" cy="123111"/>
          </a:xfrm>
        </p:spPr>
        <p:txBody>
          <a:bodyPr/>
          <a:lstStyle/>
          <a:p>
            <a:endParaRPr lang="en-US" sz="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141F1F89-FBF0-44A4-A402-6066EBE29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70742"/>
              </p:ext>
            </p:extLst>
          </p:nvPr>
        </p:nvGraphicFramePr>
        <p:xfrm>
          <a:off x="457200" y="687943"/>
          <a:ext cx="5410200" cy="6444700"/>
        </p:xfrm>
        <a:graphic>
          <a:graphicData uri="http://schemas.openxmlformats.org/drawingml/2006/table">
            <a:tbl>
              <a:tblPr/>
              <a:tblGrid>
                <a:gridCol w="235304">
                  <a:extLst>
                    <a:ext uri="{9D8B030D-6E8A-4147-A177-3AD203B41FA5}">
                      <a16:colId xmlns:a16="http://schemas.microsoft.com/office/drawing/2014/main" xmlns="" val="1568602904"/>
                    </a:ext>
                  </a:extLst>
                </a:gridCol>
                <a:gridCol w="777550">
                  <a:extLst>
                    <a:ext uri="{9D8B030D-6E8A-4147-A177-3AD203B41FA5}">
                      <a16:colId xmlns:a16="http://schemas.microsoft.com/office/drawing/2014/main" xmlns="" val="1688686342"/>
                    </a:ext>
                  </a:extLst>
                </a:gridCol>
                <a:gridCol w="4397346">
                  <a:extLst>
                    <a:ext uri="{9D8B030D-6E8A-4147-A177-3AD203B41FA5}">
                      <a16:colId xmlns:a16="http://schemas.microsoft.com/office/drawing/2014/main" xmlns="" val="2776652403"/>
                    </a:ext>
                  </a:extLst>
                </a:gridCol>
              </a:tblGrid>
              <a:tr h="1519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Component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Detail (Focus on Egypt)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4451912"/>
                  </a:ext>
                </a:extLst>
              </a:tr>
              <a:tr h="289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Channel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Focus on Facebook for its broad demographic reach, especially the target audience (Social Class A, B).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7378818"/>
                  </a:ext>
                </a:extLst>
              </a:tr>
              <a:tr h="289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Link of channel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  <a:hlinkClick r:id="rId2"/>
                        </a:rPr>
                        <a:t>https://www.facebook.com/Breadfast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2432041"/>
                  </a:ext>
                </a:extLst>
              </a:tr>
              <a:tr h="151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3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Followers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452K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4548096"/>
                  </a:ext>
                </a:extLst>
              </a:tr>
              <a:tr h="151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4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Reviews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Good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4380831"/>
                  </a:ext>
                </a:extLst>
              </a:tr>
              <a:tr h="151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5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Rating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4.5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1165038"/>
                  </a:ext>
                </a:extLst>
              </a:tr>
              <a:tr h="151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6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About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"all daily essentials“ ,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going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"from bread to everything else"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6404774"/>
                  </a:ext>
                </a:extLst>
              </a:tr>
              <a:tr h="427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7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Posting Regular or not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Regular/Always-On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9026212"/>
                  </a:ext>
                </a:extLst>
              </a:tr>
              <a:tr h="289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8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# of posts/week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4 - 7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9263120"/>
                  </a:ext>
                </a:extLst>
              </a:tr>
              <a:tr h="289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9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average likes / post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100 - 300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2915762"/>
                  </a:ext>
                </a:extLst>
              </a:tr>
              <a:tr h="427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10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average Comments / post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10 - 70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8209130"/>
                  </a:ext>
                </a:extLst>
              </a:tr>
              <a:tr h="289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11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Engagement Rate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25%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0730766"/>
                  </a:ext>
                </a:extLst>
              </a:tr>
              <a:tr h="289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12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paid posts/not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Aggressive Advertising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and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Digital Marketing Dominance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5882875"/>
                  </a:ext>
                </a:extLst>
              </a:tr>
              <a:tr h="289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13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Type of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Compelling content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-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relatable everyday scenarios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8043138"/>
                  </a:ext>
                </a:extLst>
              </a:tr>
              <a:tr h="1980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14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Tone of voice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Creative, driven, and goal-oriented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 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60303449"/>
                  </a:ext>
                </a:extLst>
              </a:tr>
              <a:tr h="1980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15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Call-to-Action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Transactional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,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Acquisition-focused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403947"/>
                  </a:ext>
                </a:extLst>
              </a:tr>
              <a:tr h="289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16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Comments Replies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5881063"/>
                  </a:ext>
                </a:extLst>
              </a:tr>
              <a:tr h="151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17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Designs?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High-quality visual content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4606904"/>
                  </a:ext>
                </a:extLst>
              </a:tr>
              <a:tr h="1980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18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Keep Identity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7743215"/>
                  </a:ext>
                </a:extLst>
              </a:tr>
              <a:tr h="289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19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Stories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Yes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5519308"/>
                  </a:ext>
                </a:extLst>
              </a:tr>
              <a:tr h="2922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20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Where in buyer journey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Awareness, Lead Generation, and Retention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7211572"/>
                  </a:ext>
                </a:extLst>
              </a:tr>
              <a:tr h="151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21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Language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English and Arabic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974652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690C9EA1-6A16-8170-54CD-81F083F5D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139682"/>
              </p:ext>
            </p:extLst>
          </p:nvPr>
        </p:nvGraphicFramePr>
        <p:xfrm>
          <a:off x="6172200" y="838200"/>
          <a:ext cx="4690482" cy="6499604"/>
        </p:xfrm>
        <a:graphic>
          <a:graphicData uri="http://schemas.openxmlformats.org/drawingml/2006/table">
            <a:tbl>
              <a:tblPr/>
              <a:tblGrid>
                <a:gridCol w="401977">
                  <a:extLst>
                    <a:ext uri="{9D8B030D-6E8A-4147-A177-3AD203B41FA5}">
                      <a16:colId xmlns:a16="http://schemas.microsoft.com/office/drawing/2014/main" xmlns="" val="81904135"/>
                    </a:ext>
                  </a:extLst>
                </a:gridCol>
                <a:gridCol w="823883">
                  <a:extLst>
                    <a:ext uri="{9D8B030D-6E8A-4147-A177-3AD203B41FA5}">
                      <a16:colId xmlns:a16="http://schemas.microsoft.com/office/drawing/2014/main" xmlns="" val="192433891"/>
                    </a:ext>
                  </a:extLst>
                </a:gridCol>
                <a:gridCol w="3464622">
                  <a:extLst>
                    <a:ext uri="{9D8B030D-6E8A-4147-A177-3AD203B41FA5}">
                      <a16:colId xmlns:a16="http://schemas.microsoft.com/office/drawing/2014/main" xmlns="" val="4216266134"/>
                    </a:ext>
                  </a:extLst>
                </a:gridCol>
              </a:tblGrid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Component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Detail (Focus on Egypt)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393995"/>
                  </a:ext>
                </a:extLst>
              </a:tr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Channel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Instagram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4608521"/>
                  </a:ext>
                </a:extLst>
              </a:tr>
              <a:tr h="301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Link of channel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  <a:hlinkClick r:id="rId3"/>
                        </a:rPr>
                        <a:t>https://www.instagram.com/breadfast/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4973910"/>
                  </a:ext>
                </a:extLst>
              </a:tr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3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Followers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264K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885198"/>
                  </a:ext>
                </a:extLst>
              </a:tr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4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Following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1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2749014"/>
                  </a:ext>
                </a:extLst>
              </a:tr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5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Reviews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Good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2304418"/>
                  </a:ext>
                </a:extLst>
              </a:tr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6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Rating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4.5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1017923"/>
                  </a:ext>
                </a:extLst>
              </a:tr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7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About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Freshness, Convenience, and Community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3200422"/>
                  </a:ext>
                </a:extLst>
              </a:tr>
              <a:tr h="405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8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Posting Regular or not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Regular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7244030"/>
                  </a:ext>
                </a:extLst>
              </a:tr>
              <a:tr h="301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9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# of posts/week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 5 - 7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405311"/>
                  </a:ext>
                </a:extLst>
              </a:tr>
              <a:tr h="301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10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average likes / post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50 - 100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4591985"/>
                  </a:ext>
                </a:extLst>
              </a:tr>
              <a:tr h="4436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average Comments / post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5 - 20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4525884"/>
                  </a:ext>
                </a:extLst>
              </a:tr>
              <a:tr h="301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Engagement Rate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Low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722587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13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paid posts/not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Influencer Partnerships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9442152"/>
                  </a:ext>
                </a:extLst>
              </a:tr>
              <a:tr h="301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14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Type of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captivating storytelling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6759531"/>
                  </a:ext>
                </a:extLst>
              </a:tr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15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Tone of voice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Innovation, Passion, and Purpose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7343716"/>
                  </a:ext>
                </a:extLst>
              </a:tr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16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Call-to-Action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Conversion-focused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7182832"/>
                  </a:ext>
                </a:extLst>
              </a:tr>
              <a:tr h="301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17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Comments Replies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902504"/>
                  </a:ext>
                </a:extLst>
              </a:tr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18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Designs?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Creative visual content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4246408"/>
                  </a:ext>
                </a:extLst>
              </a:tr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19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Keep Identity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7649148"/>
                  </a:ext>
                </a:extLst>
              </a:tr>
              <a:tr h="301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20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Stories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Yes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5635588"/>
                  </a:ext>
                </a:extLst>
              </a:tr>
              <a:tr h="301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Where in buyer journey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Content Marketing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is used to build brand trust and authority.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Data-Driven Personalization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enhances loyalty.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2825122"/>
                  </a:ext>
                </a:extLst>
              </a:tr>
              <a:tr h="158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Language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Arabic and English</a:t>
                      </a:r>
                    </a:p>
                  </a:txBody>
                  <a:tcPr marL="17548" marR="17548" marT="8774" marB="8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4009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23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B6EE05-FE50-9B8A-DBD3-2E848069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36" y="429035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“Competitor</a:t>
            </a:r>
            <a:r>
              <a:rPr lang="en-US" spc="-1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</a:t>
            </a:r>
            <a:r>
              <a:rPr lang="en-US" spc="-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pc="-1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Elmenus</a:t>
            </a:r>
            <a:r>
              <a:rPr lang="en-US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C6F46A-92E4-397B-8FFB-D8AB4615F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C973D17C-E61F-48A0-7DFC-E85A89C50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60573"/>
              </p:ext>
            </p:extLst>
          </p:nvPr>
        </p:nvGraphicFramePr>
        <p:xfrm>
          <a:off x="990600" y="1752600"/>
          <a:ext cx="10413999" cy="4909710"/>
        </p:xfrm>
        <a:graphic>
          <a:graphicData uri="http://schemas.openxmlformats.org/drawingml/2006/table">
            <a:tbl>
              <a:tblPr/>
              <a:tblGrid>
                <a:gridCol w="3471333">
                  <a:extLst>
                    <a:ext uri="{9D8B030D-6E8A-4147-A177-3AD203B41FA5}">
                      <a16:colId xmlns:a16="http://schemas.microsoft.com/office/drawing/2014/main" xmlns="" val="2185947552"/>
                    </a:ext>
                  </a:extLst>
                </a:gridCol>
                <a:gridCol w="3471333">
                  <a:extLst>
                    <a:ext uri="{9D8B030D-6E8A-4147-A177-3AD203B41FA5}">
                      <a16:colId xmlns:a16="http://schemas.microsoft.com/office/drawing/2014/main" xmlns="" val="3120696384"/>
                    </a:ext>
                  </a:extLst>
                </a:gridCol>
                <a:gridCol w="3471333">
                  <a:extLst>
                    <a:ext uri="{9D8B030D-6E8A-4147-A177-3AD203B41FA5}">
                      <a16:colId xmlns:a16="http://schemas.microsoft.com/office/drawing/2014/main" xmlns="" val="2855681771"/>
                    </a:ext>
                  </a:extLst>
                </a:gridCol>
              </a:tblGrid>
              <a:tr h="5500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u="sng" dirty="0">
                          <a:effectLst/>
                          <a:latin typeface="Google Sans Text"/>
                        </a:rPr>
                        <a:t>Component</a:t>
                      </a: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u="sng">
                          <a:effectLst/>
                          <a:latin typeface="Google Sans Text"/>
                        </a:rPr>
                        <a:t>Summary (Healthy Focus)</a:t>
                      </a: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u="sng" dirty="0">
                          <a:effectLst/>
                          <a:latin typeface="Google Sans Text"/>
                        </a:rPr>
                        <a:t>Impact on </a:t>
                      </a:r>
                      <a:r>
                        <a:rPr lang="en-US" sz="1600" b="1" u="sng" dirty="0" err="1">
                          <a:effectLst/>
                          <a:latin typeface="Google Sans Text"/>
                        </a:rPr>
                        <a:t>GreenFork</a:t>
                      </a:r>
                      <a:endParaRPr lang="en-US" sz="1600" b="1" u="sng" dirty="0">
                        <a:effectLst/>
                        <a:latin typeface="Google Sans Text"/>
                      </a:endParaRP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6630764"/>
                  </a:ext>
                </a:extLst>
              </a:tr>
              <a:tr h="12696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Business Model</a:t>
                      </a: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Uses visuals and filters to help users </a:t>
                      </a:r>
                      <a:r>
                        <a:rPr lang="en-US" sz="1600" b="1" i="1" dirty="0">
                          <a:effectLst/>
                          <a:latin typeface="Google Sans Text"/>
                        </a:rPr>
                        <a:t>discover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 healthy restaurant options.</a:t>
                      </a: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Impact: Sets the UX/UI </a:t>
                      </a:r>
                      <a:r>
                        <a:rPr lang="en-US" sz="1600" b="1" dirty="0" err="1">
                          <a:effectLst/>
                          <a:latin typeface="Google Sans Text"/>
                        </a:rPr>
                        <a:t>benchmark;GreenFork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 must be cleaner and more personalized for health </a:t>
                      </a:r>
                      <a:r>
                        <a:rPr lang="en-US" sz="1600" b="1" i="1" dirty="0">
                          <a:effectLst/>
                          <a:latin typeface="Google Sans Text"/>
                        </a:rPr>
                        <a:t>goals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 to beat general discovery.</a:t>
                      </a: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0561165"/>
                  </a:ext>
                </a:extLst>
              </a:tr>
              <a:tr h="15094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Core Focus</a:t>
                      </a: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Personalization &amp; Dish Data (calories, macros); sells a curated experience.</a:t>
                      </a: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Impact: Creates expectation of data-driven </a:t>
                      </a:r>
                      <a:r>
                        <a:rPr lang="en-US" sz="1600" b="1" dirty="0" err="1">
                          <a:effectLst/>
                          <a:latin typeface="Google Sans Text"/>
                        </a:rPr>
                        <a:t>choice;GreenFork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 must use AI/data for </a:t>
                      </a:r>
                      <a:r>
                        <a:rPr lang="en-US" sz="1600" b="1" i="1" dirty="0">
                          <a:effectLst/>
                          <a:latin typeface="Google Sans Text"/>
                        </a:rPr>
                        <a:t>personalized meal planning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 and </a:t>
                      </a:r>
                      <a:r>
                        <a:rPr lang="en-US" sz="1600" b="1" i="1" dirty="0">
                          <a:effectLst/>
                          <a:latin typeface="Google Sans Text"/>
                        </a:rPr>
                        <a:t>health outcomes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, not just simple browsing.</a:t>
                      </a: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9618276"/>
                  </a:ext>
                </a:extLst>
              </a:tr>
              <a:tr h="12980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Threat</a:t>
                      </a: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Strong discovery tools capture the user's decision-making process early.</a:t>
                      </a: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Impact: Directly competes for the high-intent </a:t>
                      </a:r>
                      <a:r>
                        <a:rPr lang="en-US" sz="1600" b="1" dirty="0" err="1">
                          <a:effectLst/>
                          <a:latin typeface="Google Sans Text"/>
                        </a:rPr>
                        <a:t>seeker;GreenFork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 must leverage certified expertise and a health education community to offer unmatched value.</a:t>
                      </a:r>
                    </a:p>
                  </a:txBody>
                  <a:tcPr marL="71466" marR="71466" marT="35733" marB="357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3657131"/>
                  </a:ext>
                </a:extLst>
              </a:tr>
            </a:tbl>
          </a:graphicData>
        </a:graphic>
      </p:graphicFrame>
      <p:pic>
        <p:nvPicPr>
          <p:cNvPr id="5" name="object 8">
            <a:extLst>
              <a:ext uri="{FF2B5EF4-FFF2-40B4-BE49-F238E27FC236}">
                <a16:creationId xmlns:a16="http://schemas.microsoft.com/office/drawing/2014/main" xmlns="" id="{11E1B0F8-C50A-1788-3030-002F9033B53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9862" y="152400"/>
            <a:ext cx="1743075" cy="232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6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DCA6F4-5C3A-ED2A-4611-287F7745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3124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“Social Media Analysis”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EE9AB8-D8CD-6C31-C61E-B96AA3123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400" y="2159761"/>
            <a:ext cx="10604500" cy="27699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58765DA-7E2A-E89A-9FC6-569812545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278618"/>
              </p:ext>
            </p:extLst>
          </p:nvPr>
        </p:nvGraphicFramePr>
        <p:xfrm>
          <a:off x="338233" y="1524000"/>
          <a:ext cx="5605368" cy="5200814"/>
        </p:xfrm>
        <a:graphic>
          <a:graphicData uri="http://schemas.openxmlformats.org/drawingml/2006/table">
            <a:tbl>
              <a:tblPr/>
              <a:tblGrid>
                <a:gridCol w="190448">
                  <a:extLst>
                    <a:ext uri="{9D8B030D-6E8A-4147-A177-3AD203B41FA5}">
                      <a16:colId xmlns:a16="http://schemas.microsoft.com/office/drawing/2014/main" xmlns="" val="3519135955"/>
                    </a:ext>
                  </a:extLst>
                </a:gridCol>
                <a:gridCol w="984531">
                  <a:extLst>
                    <a:ext uri="{9D8B030D-6E8A-4147-A177-3AD203B41FA5}">
                      <a16:colId xmlns:a16="http://schemas.microsoft.com/office/drawing/2014/main" xmlns="" val="1754225134"/>
                    </a:ext>
                  </a:extLst>
                </a:gridCol>
                <a:gridCol w="4430389">
                  <a:extLst>
                    <a:ext uri="{9D8B030D-6E8A-4147-A177-3AD203B41FA5}">
                      <a16:colId xmlns:a16="http://schemas.microsoft.com/office/drawing/2014/main" xmlns="" val="3911029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Component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Detail (Focus on Egypt)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719495"/>
                  </a:ext>
                </a:extLst>
              </a:tr>
              <a:tr h="206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Channel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Facebook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1285807"/>
                  </a:ext>
                </a:extLst>
              </a:tr>
              <a:tr h="633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Link of channel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  <a:hlinkClick r:id="rId2"/>
                        </a:rPr>
                        <a:t>https://www.facebook.com/elmenus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4165829"/>
                  </a:ext>
                </a:extLst>
              </a:tr>
              <a:tr h="158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3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Followers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601K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995617"/>
                  </a:ext>
                </a:extLst>
              </a:tr>
              <a:tr h="1109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4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Following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13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04655737"/>
                  </a:ext>
                </a:extLst>
              </a:tr>
              <a:tr h="206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5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Reviews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Good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8563713"/>
                  </a:ext>
                </a:extLst>
              </a:tr>
              <a:tr h="206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6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Rating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3.1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9696013"/>
                  </a:ext>
                </a:extLst>
              </a:tr>
              <a:tr h="158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7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About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Mission is to build the ultimate food platform.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0941216"/>
                  </a:ext>
                </a:extLst>
              </a:tr>
              <a:tr h="158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8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Posting Regular or not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Regular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8710447"/>
                  </a:ext>
                </a:extLst>
              </a:tr>
              <a:tr h="158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9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# of posts/week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3 - 6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9640980"/>
                  </a:ext>
                </a:extLst>
              </a:tr>
              <a:tr h="1109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10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average likes / post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100 - 250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1515558"/>
                  </a:ext>
                </a:extLst>
              </a:tr>
              <a:tr h="206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average Comments / post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2 - 40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2862020"/>
                  </a:ext>
                </a:extLst>
              </a:tr>
              <a:tr h="206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12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Engagement Rate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6.6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1244471"/>
                  </a:ext>
                </a:extLst>
              </a:tr>
              <a:tr h="206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13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paid posts/not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Extensive paid media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24380737"/>
                  </a:ext>
                </a:extLst>
              </a:tr>
              <a:tr h="206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14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Type of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High-quality graphics and visuals, Local Food Content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6264360"/>
                  </a:ext>
                </a:extLst>
              </a:tr>
              <a:tr h="158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15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Tone of voice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Collaborative and data-driven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4911643"/>
                  </a:ext>
                </a:extLst>
              </a:tr>
              <a:tr h="206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16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Call-to-Action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"Discover &amp; Order Food"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 Also, offering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discount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5184523"/>
                  </a:ext>
                </a:extLst>
              </a:tr>
              <a:tr h="206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17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Comments Replies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7310934"/>
                  </a:ext>
                </a:extLst>
              </a:tr>
              <a:tr h="206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18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Designs?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Impactful creatives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9421076"/>
                  </a:ext>
                </a:extLst>
              </a:tr>
              <a:tr h="158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19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Keep Identity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8228788"/>
                  </a:ext>
                </a:extLst>
              </a:tr>
              <a:tr h="158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20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Stories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Yes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6733400"/>
                  </a:ext>
                </a:extLst>
              </a:tr>
              <a:tr h="253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Where in buyer journey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Discovery, Acquisition, and </a:t>
                      </a:r>
                      <a:r>
                        <a:rPr lang="en-US" sz="1000" b="1" dirty="0" err="1">
                          <a:effectLst/>
                          <a:latin typeface="Google Sans Text"/>
                        </a:rPr>
                        <a:t>Retentio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5347221"/>
                  </a:ext>
                </a:extLst>
              </a:tr>
              <a:tr h="158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Language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Arabic , English</a:t>
                      </a:r>
                    </a:p>
                  </a:txBody>
                  <a:tcPr marL="15849" marR="15849" marT="7925" marB="7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2303722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4A4D6BC-E81E-BF47-3A2B-4AE53CB64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516806"/>
              </p:ext>
            </p:extLst>
          </p:nvPr>
        </p:nvGraphicFramePr>
        <p:xfrm>
          <a:off x="6019064" y="1066800"/>
          <a:ext cx="5867401" cy="5780973"/>
        </p:xfrm>
        <a:graphic>
          <a:graphicData uri="http://schemas.openxmlformats.org/drawingml/2006/table">
            <a:tbl>
              <a:tblPr/>
              <a:tblGrid>
                <a:gridCol w="207468">
                  <a:extLst>
                    <a:ext uri="{9D8B030D-6E8A-4147-A177-3AD203B41FA5}">
                      <a16:colId xmlns:a16="http://schemas.microsoft.com/office/drawing/2014/main" xmlns="" val="2964282737"/>
                    </a:ext>
                  </a:extLst>
                </a:gridCol>
                <a:gridCol w="985464">
                  <a:extLst>
                    <a:ext uri="{9D8B030D-6E8A-4147-A177-3AD203B41FA5}">
                      <a16:colId xmlns:a16="http://schemas.microsoft.com/office/drawing/2014/main" xmlns="" val="3545051111"/>
                    </a:ext>
                  </a:extLst>
                </a:gridCol>
                <a:gridCol w="4674469">
                  <a:extLst>
                    <a:ext uri="{9D8B030D-6E8A-4147-A177-3AD203B41FA5}">
                      <a16:colId xmlns:a16="http://schemas.microsoft.com/office/drawing/2014/main" xmlns="" val="395561093"/>
                    </a:ext>
                  </a:extLst>
                </a:gridCol>
              </a:tblGrid>
              <a:tr h="1443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Component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Detail (Focus on Egypt)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0291427"/>
                  </a:ext>
                </a:extLst>
              </a:tr>
              <a:tr h="240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Channel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Instagram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8312594"/>
                  </a:ext>
                </a:extLst>
              </a:tr>
              <a:tr h="1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Link of channel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  <a:hlinkClick r:id="rId3"/>
                        </a:rPr>
                        <a:t>https://www.instagram.com/elmenus/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7156197"/>
                  </a:ext>
                </a:extLst>
              </a:tr>
              <a:tr h="1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3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Followers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107K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7101349"/>
                  </a:ext>
                </a:extLst>
              </a:tr>
              <a:tr h="1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4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Following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236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8939031"/>
                  </a:ext>
                </a:extLst>
              </a:tr>
              <a:tr h="240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5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Reviews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Good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9428480"/>
                  </a:ext>
                </a:extLst>
              </a:tr>
              <a:tr h="240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6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Rating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4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7512867"/>
                  </a:ext>
                </a:extLst>
              </a:tr>
              <a:tr h="27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7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About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Focus on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personalizing food recommendations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at the dish-level through an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AI-powered food recommendation engine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9761491"/>
                  </a:ext>
                </a:extLst>
              </a:tr>
              <a:tr h="27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8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Posting Regular or not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Regular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5818549"/>
                  </a:ext>
                </a:extLst>
              </a:tr>
              <a:tr h="1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9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# of posts/week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1 - 3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0709937"/>
                  </a:ext>
                </a:extLst>
              </a:tr>
              <a:tr h="27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10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average likes / post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10 - 100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9078839"/>
                  </a:ext>
                </a:extLst>
              </a:tr>
              <a:tr h="27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average Comments / post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 2 - 5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2729862"/>
                  </a:ext>
                </a:extLst>
              </a:tr>
              <a:tr h="240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Engagement Rate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6.6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4022314"/>
                  </a:ext>
                </a:extLst>
              </a:tr>
              <a:tr h="2749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13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paid posts/not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Extensive paid media campaigns across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Meta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(Instagram) and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TikTok/Snapchat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to drive orders.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3027882"/>
                  </a:ext>
                </a:extLst>
              </a:tr>
              <a:tr h="27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14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Type of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Curated food photos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that visualize the next meal. Content is focused on answering the question: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"What will I eat today?"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5432852"/>
                  </a:ext>
                </a:extLst>
              </a:tr>
              <a:tr h="1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15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Tone of voice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Creative and innovative.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2921092"/>
                  </a:ext>
                </a:extLst>
              </a:tr>
              <a:tr h="1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16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Call-to-Action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Focus on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driving app install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 to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first order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33714491"/>
                  </a:ext>
                </a:extLst>
              </a:tr>
              <a:tr h="27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17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Comments Replies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06400868"/>
                  </a:ext>
                </a:extLst>
              </a:tr>
              <a:tr h="240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18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Designs?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Strong emphasis on social media graphics.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2200758"/>
                  </a:ext>
                </a:extLst>
              </a:tr>
              <a:tr h="1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19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Keep Identity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Yes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9487991"/>
                  </a:ext>
                </a:extLst>
              </a:tr>
              <a:tr h="240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20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Stories content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Yes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5982136"/>
                  </a:ext>
                </a:extLst>
              </a:tr>
              <a:tr h="27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21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Where in buyer journey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Discovery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 ,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Acquisition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, and </a:t>
                      </a:r>
                      <a:r>
                        <a:rPr lang="en-US" sz="1000" b="1" dirty="0">
                          <a:effectLst/>
                          <a:latin typeface="Google Sans Text"/>
                        </a:rPr>
                        <a:t>Retention</a:t>
                      </a:r>
                      <a:r>
                        <a:rPr lang="en-US" sz="10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845208"/>
                  </a:ext>
                </a:extLst>
              </a:tr>
              <a:tr h="1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effectLst/>
                          <a:latin typeface="Google Sans Text"/>
                        </a:rPr>
                        <a:t>22</a:t>
                      </a:r>
                      <a:endParaRPr lang="en-US" sz="100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effectLst/>
                          <a:latin typeface="Google Sans Text"/>
                        </a:rPr>
                        <a:t>Language</a:t>
                      </a:r>
                      <a:endParaRPr lang="en-US" sz="1000" dirty="0">
                        <a:effectLst/>
                        <a:latin typeface="Google Sans Text"/>
                      </a:endParaRP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Text"/>
                        </a:rPr>
                        <a:t>Arabic </a:t>
                      </a:r>
                    </a:p>
                  </a:txBody>
                  <a:tcPr marL="17316" marR="17316" marT="8658" marB="8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0634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62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" y="419036"/>
            <a:ext cx="9815576" cy="12430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7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Competitive</a:t>
            </a:r>
            <a:r>
              <a:rPr spc="-175" dirty="0"/>
              <a:t> </a:t>
            </a:r>
            <a:r>
              <a:rPr dirty="0"/>
              <a:t>Landscape</a:t>
            </a:r>
            <a:r>
              <a:rPr spc="-160" dirty="0"/>
              <a:t> </a:t>
            </a:r>
            <a:r>
              <a:rPr spc="-10" dirty="0"/>
              <a:t>Conclusion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350" y="1200086"/>
            <a:ext cx="9139301" cy="1285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8494" y="1535366"/>
            <a:ext cx="10567035" cy="442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 indent="-189230">
              <a:lnSpc>
                <a:spcPct val="100000"/>
              </a:lnSpc>
              <a:spcBef>
                <a:spcPts val="100"/>
              </a:spcBef>
              <a:buSzPct val="94444"/>
              <a:buAutoNum type="arabicPlain"/>
              <a:tabLst>
                <a:tab pos="197485" algn="l"/>
              </a:tabLst>
            </a:pPr>
            <a:r>
              <a:rPr sz="1800" b="1" dirty="0">
                <a:latin typeface="Calibri"/>
                <a:cs typeface="Calibri"/>
              </a:rPr>
              <a:t>Talabat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(The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Scale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Threat):</a:t>
            </a:r>
            <a:endParaRPr sz="1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Dominates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market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sheer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size,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massive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funding,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heavy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discounts.</a:t>
            </a:r>
            <a:endParaRPr sz="1800" dirty="0">
              <a:latin typeface="Calibri"/>
              <a:cs typeface="Calibri"/>
            </a:endParaRPr>
          </a:p>
          <a:p>
            <a:pPr marL="469900" marR="224154">
              <a:lnSpc>
                <a:spcPct val="100800"/>
              </a:lnSpc>
            </a:pPr>
            <a:r>
              <a:rPr sz="1800" b="1" spc="-10" dirty="0">
                <a:latin typeface="Calibri"/>
                <a:cs typeface="Calibri"/>
              </a:rPr>
              <a:t>#GreenFork's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Defense: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competing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price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instead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offer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premium,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specialized,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certified </a:t>
            </a:r>
            <a:r>
              <a:rPr sz="1800" b="1" dirty="0">
                <a:latin typeface="Calibri"/>
                <a:cs typeface="Calibri"/>
              </a:rPr>
              <a:t>meal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plan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solution.</a:t>
            </a:r>
            <a:endParaRPr sz="1800" dirty="0">
              <a:latin typeface="Calibri"/>
              <a:cs typeface="Calibri"/>
            </a:endParaRPr>
          </a:p>
          <a:p>
            <a:pPr marL="197485" indent="-189230">
              <a:lnSpc>
                <a:spcPts val="2130"/>
              </a:lnSpc>
              <a:spcBef>
                <a:spcPts val="20"/>
              </a:spcBef>
              <a:buSzPct val="94444"/>
              <a:buAutoNum type="arabicPlain" startAt="2"/>
              <a:tabLst>
                <a:tab pos="197485" algn="l"/>
              </a:tabLst>
            </a:pPr>
            <a:r>
              <a:rPr sz="1800" b="1" dirty="0">
                <a:latin typeface="Calibri"/>
                <a:cs typeface="Calibri"/>
              </a:rPr>
              <a:t>InstaShop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(The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Quick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Commerce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Rival):</a:t>
            </a:r>
            <a:endParaRPr sz="1800" dirty="0">
              <a:latin typeface="Calibri"/>
              <a:cs typeface="Calibri"/>
            </a:endParaRPr>
          </a:p>
          <a:p>
            <a:pPr marL="469900" marR="542925">
              <a:lnSpc>
                <a:spcPts val="2180"/>
              </a:lnSpc>
              <a:spcBef>
                <a:spcPts val="25"/>
              </a:spcBef>
            </a:pPr>
            <a:r>
              <a:rPr sz="1800" spc="-10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Excels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 rapid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delivery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groceries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household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essentials,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covering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raw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ingredients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market. </a:t>
            </a:r>
            <a:r>
              <a:rPr sz="1800" b="1" spc="-10" dirty="0">
                <a:latin typeface="Calibri"/>
                <a:cs typeface="Calibri"/>
              </a:rPr>
              <a:t>#GreenFork's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Defense: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Must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demonstrate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finished,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specialized,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prepared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meal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superior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buying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ingredients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cooking </a:t>
            </a:r>
            <a:r>
              <a:rPr sz="1800" spc="-10" dirty="0">
                <a:latin typeface="Calibri"/>
                <a:cs typeface="Calibri"/>
              </a:rPr>
              <a:t>yourself.</a:t>
            </a:r>
            <a:endParaRPr sz="1800" dirty="0">
              <a:latin typeface="Calibri"/>
              <a:cs typeface="Calibri"/>
            </a:endParaRPr>
          </a:p>
          <a:p>
            <a:pPr marL="197485" indent="-189230">
              <a:lnSpc>
                <a:spcPts val="2095"/>
              </a:lnSpc>
              <a:buSzPct val="94444"/>
              <a:buAutoNum type="arabicPlain" startAt="3"/>
              <a:tabLst>
                <a:tab pos="197485" algn="l"/>
              </a:tabLst>
            </a:pPr>
            <a:r>
              <a:rPr sz="1800" b="1" dirty="0">
                <a:latin typeface="Calibri"/>
                <a:cs typeface="Calibri"/>
              </a:rPr>
              <a:t>Breadfast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(The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Subscription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Validator):</a:t>
            </a:r>
            <a:endParaRPr sz="1800" dirty="0">
              <a:latin typeface="Calibri"/>
              <a:cs typeface="Calibri"/>
            </a:endParaRPr>
          </a:p>
          <a:p>
            <a:pPr marL="469900" marR="5080">
              <a:lnSpc>
                <a:spcPct val="99100"/>
              </a:lnSpc>
              <a:spcBef>
                <a:spcPts val="40"/>
              </a:spcBef>
            </a:pPr>
            <a:r>
              <a:rPr sz="1800" spc="-10" dirty="0">
                <a:latin typeface="Calibri"/>
                <a:cs typeface="Calibri"/>
              </a:rPr>
              <a:t>S-</a:t>
            </a:r>
            <a:r>
              <a:rPr sz="1800" dirty="0">
                <a:latin typeface="Calibri"/>
                <a:cs typeface="Calibri"/>
              </a:rPr>
              <a:t>uccessfully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large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local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logistics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subscription/recurring </a:t>
            </a:r>
            <a:r>
              <a:rPr sz="1800" dirty="0">
                <a:latin typeface="Calibri"/>
                <a:cs typeface="Calibri"/>
              </a:rPr>
              <a:t>order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model. </a:t>
            </a:r>
            <a:r>
              <a:rPr sz="1800" b="1" spc="-10" dirty="0">
                <a:latin typeface="Calibri"/>
                <a:cs typeface="Calibri"/>
              </a:rPr>
              <a:t>#GreenFork's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Defense:</a:t>
            </a:r>
            <a:r>
              <a:rPr sz="1800" b="1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Must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match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logistics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reliability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crucial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element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expert,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dietitian- </a:t>
            </a:r>
            <a:r>
              <a:rPr sz="1800" b="1" dirty="0">
                <a:latin typeface="Calibri"/>
                <a:cs typeface="Calibri"/>
              </a:rPr>
              <a:t>approved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meal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plans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product.</a:t>
            </a:r>
            <a:endParaRPr sz="1800" dirty="0">
              <a:latin typeface="Calibri"/>
              <a:cs typeface="Calibri"/>
            </a:endParaRPr>
          </a:p>
          <a:p>
            <a:pPr marL="197485" indent="-189230">
              <a:lnSpc>
                <a:spcPct val="100000"/>
              </a:lnSpc>
              <a:spcBef>
                <a:spcPts val="15"/>
              </a:spcBef>
              <a:buSzPct val="94444"/>
              <a:buAutoNum type="arabicPlain" startAt="4"/>
              <a:tabLst>
                <a:tab pos="197485" algn="l"/>
              </a:tabLst>
            </a:pPr>
            <a:r>
              <a:rPr sz="1800" b="1" dirty="0">
                <a:latin typeface="Calibri"/>
                <a:cs typeface="Calibri"/>
              </a:rPr>
              <a:t>elmenus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(The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UX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Benchmark):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Sets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standard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high-</a:t>
            </a:r>
            <a:r>
              <a:rPr sz="1800" dirty="0">
                <a:latin typeface="Calibri"/>
                <a:cs typeface="Calibri"/>
              </a:rPr>
              <a:t>quality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design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personalized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food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discovery.</a:t>
            </a:r>
            <a:endParaRPr sz="1800" dirty="0">
              <a:latin typeface="Calibri"/>
              <a:cs typeface="Calibri"/>
            </a:endParaRPr>
          </a:p>
          <a:p>
            <a:pPr marL="12700" marR="22225">
              <a:lnSpc>
                <a:spcPts val="2110"/>
              </a:lnSpc>
              <a:spcBef>
                <a:spcPts val="125"/>
              </a:spcBef>
            </a:pPr>
            <a:r>
              <a:rPr sz="1800" b="1" spc="-10" dirty="0">
                <a:latin typeface="Calibri"/>
                <a:cs typeface="Calibri"/>
              </a:rPr>
              <a:t>#GreenFork's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Defense: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Must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surpass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elmenus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"health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journey"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experience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offering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cleaner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focused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nutrition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tracking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personalized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goals.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EFB26B-1BD8-9DF4-A3B6-6971B7E0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626" y="340698"/>
            <a:ext cx="12353925" cy="677108"/>
          </a:xfrm>
        </p:spPr>
        <p:txBody>
          <a:bodyPr/>
          <a:lstStyle/>
          <a:p>
            <a:pPr algn="ctr"/>
            <a:r>
              <a:rPr lang="en-US" spc="-1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“Our</a:t>
            </a:r>
            <a:r>
              <a:rPr lang="en-US" spc="-68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pc="-1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- 6 </a:t>
            </a:r>
            <a:r>
              <a:rPr lang="en-US" spc="-1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Month</a:t>
            </a:r>
            <a:r>
              <a:rPr lang="en-US" spc="-6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en-US" spc="-4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pc="-20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r>
              <a:rPr lang="en-US" spc="-6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(The</a:t>
            </a:r>
            <a:r>
              <a:rPr lang="en-US" spc="-7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5Ss)”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1A69958-E68B-5F0E-EE41-FB6CF1C32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4F0BDBE-B33B-06E4-47F9-53F886230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022703"/>
              </p:ext>
            </p:extLst>
          </p:nvPr>
        </p:nvGraphicFramePr>
        <p:xfrm>
          <a:off x="533400" y="1447800"/>
          <a:ext cx="11171238" cy="5584388"/>
        </p:xfrm>
        <a:graphic>
          <a:graphicData uri="http://schemas.openxmlformats.org/drawingml/2006/table">
            <a:tbl>
              <a:tblPr/>
              <a:tblGrid>
                <a:gridCol w="1861873">
                  <a:extLst>
                    <a:ext uri="{9D8B030D-6E8A-4147-A177-3AD203B41FA5}">
                      <a16:colId xmlns:a16="http://schemas.microsoft.com/office/drawing/2014/main" xmlns="" val="2739304496"/>
                    </a:ext>
                  </a:extLst>
                </a:gridCol>
                <a:gridCol w="1861873">
                  <a:extLst>
                    <a:ext uri="{9D8B030D-6E8A-4147-A177-3AD203B41FA5}">
                      <a16:colId xmlns:a16="http://schemas.microsoft.com/office/drawing/2014/main" xmlns="" val="903484046"/>
                    </a:ext>
                  </a:extLst>
                </a:gridCol>
                <a:gridCol w="1861873">
                  <a:extLst>
                    <a:ext uri="{9D8B030D-6E8A-4147-A177-3AD203B41FA5}">
                      <a16:colId xmlns:a16="http://schemas.microsoft.com/office/drawing/2014/main" xmlns="" val="1834037665"/>
                    </a:ext>
                  </a:extLst>
                </a:gridCol>
                <a:gridCol w="1861873">
                  <a:extLst>
                    <a:ext uri="{9D8B030D-6E8A-4147-A177-3AD203B41FA5}">
                      <a16:colId xmlns:a16="http://schemas.microsoft.com/office/drawing/2014/main" xmlns="" val="1270187385"/>
                    </a:ext>
                  </a:extLst>
                </a:gridCol>
                <a:gridCol w="1861873">
                  <a:extLst>
                    <a:ext uri="{9D8B030D-6E8A-4147-A177-3AD203B41FA5}">
                      <a16:colId xmlns:a16="http://schemas.microsoft.com/office/drawing/2014/main" xmlns="" val="618508291"/>
                    </a:ext>
                  </a:extLst>
                </a:gridCol>
                <a:gridCol w="1861873">
                  <a:extLst>
                    <a:ext uri="{9D8B030D-6E8A-4147-A177-3AD203B41FA5}">
                      <a16:colId xmlns:a16="http://schemas.microsoft.com/office/drawing/2014/main" xmlns="" val="1650646338"/>
                    </a:ext>
                  </a:extLst>
                </a:gridCol>
              </a:tblGrid>
              <a:tr h="2128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Pillar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Focus (Target)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Specific Goal (Activity)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 smtClean="0">
                          <a:effectLst/>
                          <a:latin typeface="Google Sans Text"/>
                        </a:rPr>
                        <a:t>KPIS</a:t>
                      </a:r>
                      <a:endParaRPr lang="en-US" sz="1400" b="1" dirty="0">
                        <a:effectLst/>
                        <a:latin typeface="Google Sans Text"/>
                      </a:endParaRP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Timeline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Measurement Tools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3041844"/>
                  </a:ext>
                </a:extLst>
              </a:tr>
              <a:tr h="9218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1. Sell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40% of total revenue from high-value subscription users.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Secure 300 new subscription sign-ups monthly. Achieve 100 first-time orders from new users monthly.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Revenue from Subs. Monthly Sign-ups.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6 Months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GreenFork's internal CRM &amp; Order Management System.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5342149"/>
                  </a:ext>
                </a:extLst>
              </a:tr>
              <a:tr h="5652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2. Serve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90%+ Customer Satisfaction Score. 99% Order Accuracy.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Achieve 200 new app downloads (iOS &amp; Android) monthly.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CSAT Score. Order Accuracy %. Monthly Downloads.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6 Months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Google Analytics, Firebase, App Store Connect, Google Play Console.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3766642"/>
                  </a:ext>
                </a:extLst>
              </a:tr>
              <a:tr h="9218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3. Speak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4% Social Media Engagement Rate Acquire 333 qualified leads/month.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Increase social media engagement to 4%.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Engagement Rate %. Qualified Leads/Month.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6 Months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Instagram/Facebook Insights, third-party social media analytics tools.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2677876"/>
                  </a:ext>
                </a:extLst>
              </a:tr>
              <a:tr h="7435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4. Save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CAC for first-time user &lt; EGP 50. ROAS target of 3:1.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Collaborate with 2-3 local fitness centers/nutrition clinics for B2B partnerships.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CAC. ROAS. No. of Partnerships.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6 Months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CRM, Advertising Platforms, Internal sales tracking and contract reports.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4406902"/>
                  </a:ext>
                </a:extLst>
              </a:tr>
              <a:tr h="5652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5. Sizzle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50%+ Net Promoter Score.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N/A (Focus is on measuring strong word-of-mouth growth).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NPS Score.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6 Months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Internal customer surveys and tracking via CRM.</a:t>
                      </a:r>
                    </a:p>
                  </a:txBody>
                  <a:tcPr marL="36395" marR="36395" marT="18197" marB="18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2993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312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6950" y="57086"/>
            <a:ext cx="8377301" cy="12334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2008" y="208851"/>
            <a:ext cx="733044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Segment</a:t>
            </a:r>
            <a:r>
              <a:rPr spc="-125" dirty="0"/>
              <a:t> </a:t>
            </a:r>
            <a:r>
              <a:rPr dirty="0"/>
              <a:t>1:College</a:t>
            </a:r>
            <a:r>
              <a:rPr spc="-160" dirty="0"/>
              <a:t> </a:t>
            </a:r>
            <a:r>
              <a:rPr spc="-10" dirty="0"/>
              <a:t>Students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0325" y="828611"/>
            <a:ext cx="7367651" cy="128587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540970"/>
              </p:ext>
            </p:extLst>
          </p:nvPr>
        </p:nvGraphicFramePr>
        <p:xfrm>
          <a:off x="685800" y="1061656"/>
          <a:ext cx="10485119" cy="546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1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12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Demographics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Psychographics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Geographics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8661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Behavioral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363220" marR="352425" indent="36195">
                        <a:lnSpc>
                          <a:spcPct val="104900"/>
                        </a:lnSpc>
                        <a:spcBef>
                          <a:spcPts val="3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Age,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Gender,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Income,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Education,</a:t>
                      </a:r>
                      <a:r>
                        <a:rPr sz="1550" b="1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Class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963294" marR="379730" indent="-570230">
                        <a:lnSpc>
                          <a:spcPct val="104900"/>
                        </a:lnSpc>
                        <a:spcBef>
                          <a:spcPts val="3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Interests,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Personality, Lifestyle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Country,</a:t>
                      </a:r>
                      <a:r>
                        <a:rPr sz="1550" b="1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City,</a:t>
                      </a:r>
                      <a:r>
                        <a:rPr sz="1550" b="1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Location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Type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7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692785" marR="294005" indent="-375920">
                        <a:lnSpc>
                          <a:spcPct val="104900"/>
                        </a:lnSpc>
                        <a:spcBef>
                          <a:spcPts val="3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Usage,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Buying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Decision,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Benefit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Sought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Age: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18-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24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75565" algn="ctr">
                        <a:lnSpc>
                          <a:spcPct val="103699"/>
                        </a:lnSpc>
                        <a:spcBef>
                          <a:spcPts val="6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Interests:</a:t>
                      </a:r>
                      <a:r>
                        <a:rPr sz="1550" b="1" spc="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Fitness,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Socializing,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Studying,</a:t>
                      </a:r>
                      <a:r>
                        <a:rPr sz="1550" b="1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Entertainment,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Healthy</a:t>
                      </a:r>
                      <a:r>
                        <a:rPr sz="1550" b="1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eating</a:t>
                      </a:r>
                      <a:r>
                        <a:rPr sz="1550" b="1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(often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1550" b="1" spc="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trends).</a:t>
                      </a:r>
                      <a:endParaRPr sz="1550" dirty="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Country:</a:t>
                      </a:r>
                      <a:r>
                        <a:rPr sz="1550" b="1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Egypt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33020" algn="ctr">
                        <a:lnSpc>
                          <a:spcPct val="103699"/>
                        </a:lnSpc>
                        <a:spcBef>
                          <a:spcPts val="6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Usage: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Heavy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usage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mobile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apps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(Talabat,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Instashop)</a:t>
                      </a:r>
                      <a:r>
                        <a:rPr sz="1550" b="1" spc="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sz="1550" b="1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media</a:t>
                      </a:r>
                      <a:r>
                        <a:rPr sz="1550" b="1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(TikTok, Instagram).</a:t>
                      </a:r>
                      <a:endParaRPr sz="1550" dirty="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4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Gender:</a:t>
                      </a:r>
                      <a:r>
                        <a:rPr sz="1550" b="1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Males</a:t>
                      </a:r>
                      <a:r>
                        <a:rPr sz="1550" b="1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Females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86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205740" marR="198120" indent="4445" algn="ctr">
                        <a:lnSpc>
                          <a:spcPct val="103600"/>
                        </a:lnSpc>
                        <a:spcBef>
                          <a:spcPts val="30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Personality:</a:t>
                      </a:r>
                      <a:r>
                        <a:rPr sz="1550" b="1" spc="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Trend-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aware,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budget-conscious,</a:t>
                      </a:r>
                      <a:r>
                        <a:rPr sz="1550" b="1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seeking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convenience,</a:t>
                      </a:r>
                      <a:r>
                        <a:rPr sz="1550" b="1" spc="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energy,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peer-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influenced.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09855" algn="ctr">
                        <a:lnSpc>
                          <a:spcPct val="102899"/>
                        </a:lnSpc>
                        <a:spcBef>
                          <a:spcPts val="128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City:</a:t>
                      </a:r>
                      <a:r>
                        <a:rPr sz="1550" b="1" spc="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Cairo,</a:t>
                      </a:r>
                      <a:r>
                        <a:rPr sz="1550" b="1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Alexandria</a:t>
                      </a:r>
                      <a:r>
                        <a:rPr sz="1550" b="1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(Near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major universities/campuses).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71120" marR="46990" algn="ctr">
                        <a:lnSpc>
                          <a:spcPct val="103600"/>
                        </a:lnSpc>
                        <a:spcBef>
                          <a:spcPts val="30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Decision</a:t>
                      </a:r>
                      <a:r>
                        <a:rPr sz="1550" b="1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Making:</a:t>
                      </a:r>
                      <a:r>
                        <a:rPr sz="1550" b="1" spc="1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Quick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decisions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based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550" b="1" spc="1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discounts,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visual</a:t>
                      </a:r>
                      <a:r>
                        <a:rPr sz="1550" b="1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appeal,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peer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recommendation.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15365">
                <a:tc>
                  <a:txBody>
                    <a:bodyPr/>
                    <a:lstStyle/>
                    <a:p>
                      <a:pPr marL="314325" marR="309245" indent="347345">
                        <a:lnSpc>
                          <a:spcPct val="103000"/>
                        </a:lnSpc>
                        <a:spcBef>
                          <a:spcPts val="106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Income:</a:t>
                      </a:r>
                      <a:r>
                        <a:rPr sz="1550" b="1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1550" b="1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Medium(dependent</a:t>
                      </a:r>
                      <a:r>
                        <a:rPr sz="1550" b="1" spc="3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on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parents/part-time</a:t>
                      </a:r>
                      <a:r>
                        <a:rPr sz="1550" b="1" spc="2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jobs)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205104" marR="187325" indent="-8255" algn="ctr">
                        <a:lnSpc>
                          <a:spcPct val="103600"/>
                        </a:lnSpc>
                        <a:spcBef>
                          <a:spcPts val="8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Lifestyle:</a:t>
                      </a:r>
                      <a:r>
                        <a:rPr sz="1550" b="1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Busy,</a:t>
                      </a:r>
                      <a:r>
                        <a:rPr sz="1550" b="1" spc="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often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inconsistent</a:t>
                      </a:r>
                      <a:r>
                        <a:rPr sz="1550" b="1" spc="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schedule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(lectures,</a:t>
                      </a:r>
                      <a:r>
                        <a:rPr sz="1550" b="1" spc="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late-night</a:t>
                      </a:r>
                      <a:r>
                        <a:rPr sz="1550" b="1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study,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minimal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cooking</a:t>
                      </a:r>
                      <a:r>
                        <a:rPr sz="1550" b="1" spc="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time).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243840" marR="226060" indent="-5080" algn="ctr">
                        <a:lnSpc>
                          <a:spcPct val="103000"/>
                        </a:lnSpc>
                        <a:spcBef>
                          <a:spcPts val="106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Location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Type: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University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campuses,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dorms,</a:t>
                      </a:r>
                      <a:r>
                        <a:rPr sz="1550" b="1" spc="20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shared apartments.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80010" marR="55880" algn="ctr">
                        <a:lnSpc>
                          <a:spcPct val="103000"/>
                        </a:lnSpc>
                        <a:spcBef>
                          <a:spcPts val="106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Benefit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Sought:</a:t>
                      </a:r>
                      <a:r>
                        <a:rPr sz="1550" b="1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Affordability,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Convenience/Speed,</a:t>
                      </a:r>
                      <a:r>
                        <a:rPr sz="1550" b="1" spc="3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Healthy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(guilt-free)</a:t>
                      </a:r>
                      <a:r>
                        <a:rPr sz="1550" b="1" spc="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options.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marL="1094105" marR="46990" indent="-1036955">
                        <a:lnSpc>
                          <a:spcPct val="105000"/>
                        </a:lnSpc>
                        <a:spcBef>
                          <a:spcPts val="103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Education:</a:t>
                      </a:r>
                      <a:r>
                        <a:rPr sz="1550" b="1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University/College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Level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1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217804" marR="199390" indent="48260" algn="just">
                        <a:lnSpc>
                          <a:spcPct val="102899"/>
                        </a:lnSpc>
                        <a:spcBef>
                          <a:spcPts val="11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Occasions: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Study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groups,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exam</a:t>
                      </a:r>
                      <a:r>
                        <a:rPr sz="1550" b="1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periods,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1550" b="1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lunch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breaks,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sz="1550" b="1" spc="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gatherings.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marL="226060" marR="220979" algn="ctr">
                        <a:lnSpc>
                          <a:spcPct val="103000"/>
                        </a:lnSpc>
                        <a:spcBef>
                          <a:spcPts val="114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sz="1550" b="1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Class: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550" b="1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(due</a:t>
                      </a:r>
                      <a:r>
                        <a:rPr sz="155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low/medium</a:t>
                      </a:r>
                      <a:r>
                        <a:rPr sz="1550" b="1" spc="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disposable income)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" name="Picture 6" descr="Male student explaining">
            <a:extLst>
              <a:ext uri="{FF2B5EF4-FFF2-40B4-BE49-F238E27FC236}">
                <a16:creationId xmlns:a16="http://schemas.microsoft.com/office/drawing/2014/main" xmlns="" id="{CD306116-F5F2-CE61-9DC8-CBEF07BD17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971800"/>
            <a:ext cx="1251526" cy="33877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3150" y="0"/>
            <a:ext cx="7539101" cy="12143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5160" y="131381"/>
            <a:ext cx="68262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Persona:</a:t>
            </a:r>
            <a:r>
              <a:rPr spc="-140" dirty="0"/>
              <a:t> </a:t>
            </a:r>
            <a:r>
              <a:rPr dirty="0"/>
              <a:t>College</a:t>
            </a:r>
            <a:r>
              <a:rPr spc="-155" dirty="0"/>
              <a:t> </a:t>
            </a:r>
            <a:r>
              <a:rPr spc="-10" dirty="0"/>
              <a:t>Students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6525" y="752411"/>
            <a:ext cx="6872351" cy="128587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0850" y="1275969"/>
          <a:ext cx="10713720" cy="5133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68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568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Component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Detail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Title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Mona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Ibrahim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(The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Budget-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Conscious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Scholar)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Nasr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City,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Cairo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(Lives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near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Ain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Shams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University)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21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Occupation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Full-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Business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Student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Part-Time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Tutor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b="1" spc="-20" dirty="0">
                          <a:latin typeface="Calibri"/>
                          <a:cs typeface="Calibri"/>
                        </a:rPr>
                        <a:t>Goal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323215">
                        <a:lnSpc>
                          <a:spcPct val="102899"/>
                        </a:lnSpc>
                        <a:spcBef>
                          <a:spcPts val="229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eat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healthier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maintain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her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energy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levels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during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long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study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sessions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without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spending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all her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limited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4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sacrificing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time.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Attitude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230504">
                        <a:lnSpc>
                          <a:spcPct val="100600"/>
                        </a:lnSpc>
                        <a:spcBef>
                          <a:spcPts val="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Optimistic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but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highly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budget-sensitive.</a:t>
                      </a:r>
                      <a:r>
                        <a:rPr sz="14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Skeptical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"fancy"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diet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fads,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but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trusts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brands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recommended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her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favorite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health/lifestyle influencers.</a:t>
                      </a:r>
                      <a:r>
                        <a:rPr sz="14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Prioritizes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speed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convenience.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09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Problem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85725">
                        <a:lnSpc>
                          <a:spcPct val="100600"/>
                        </a:lnSpc>
                        <a:spcBef>
                          <a:spcPts val="7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Affordability: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Existing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healthy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options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near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campus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4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too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expensive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daily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purchase.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Convenience: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Campus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food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unhealthy,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she</a:t>
                      </a:r>
                      <a:r>
                        <a:rPr sz="14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lacks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time/kitchen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space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cook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meal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prep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for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herself.</a:t>
                      </a:r>
                      <a:r>
                        <a:rPr sz="14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Peer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Pressure: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Often</a:t>
                      </a:r>
                      <a:r>
                        <a:rPr sz="14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ends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up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ordering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fast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food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friends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because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it's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cheap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quick.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36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Solving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GreenFork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203835">
                        <a:lnSpc>
                          <a:spcPct val="100600"/>
                        </a:lnSpc>
                        <a:spcBef>
                          <a:spcPts val="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Affordable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Subscriptions: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GreenFork's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lower-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cost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subscription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tier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(499e.g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student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plan)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fits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her</a:t>
                      </a:r>
                      <a:r>
                        <a:rPr sz="14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monthly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budget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better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daily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single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orders.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Healthy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Speed: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promise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quick,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healthy,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pre-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portioned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meal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delivered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directly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her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apartment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campus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lobby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saves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crucial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study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time.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Proof: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Targeted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promotions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partnerships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student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organizations/influencers</a:t>
                      </a:r>
                      <a:r>
                        <a:rPr sz="1400" b="1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make</a:t>
                      </a:r>
                      <a:r>
                        <a:rPr sz="1400" b="1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ordering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GreenFork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desirable,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healthy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activity.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05975" y="0"/>
            <a:ext cx="2486025" cy="34432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0614" y="162305"/>
            <a:ext cx="944689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</a:t>
            </a:r>
            <a:r>
              <a:rPr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</a:t>
            </a:r>
            <a:r>
              <a:rPr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953712"/>
              </p:ext>
            </p:extLst>
          </p:nvPr>
        </p:nvGraphicFramePr>
        <p:xfrm>
          <a:off x="1252410" y="883667"/>
          <a:ext cx="9982200" cy="5684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5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95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955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955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50165"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Demographics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Psychographics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Geographics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Behavioral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5960">
                <a:tc>
                  <a:txBody>
                    <a:bodyPr/>
                    <a:lstStyle/>
                    <a:p>
                      <a:pPr marL="38735" marR="542290">
                        <a:lnSpc>
                          <a:spcPct val="104900"/>
                        </a:lnSpc>
                        <a:spcBef>
                          <a:spcPts val="2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Age,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Gender,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Income,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Occupation,</a:t>
                      </a:r>
                      <a:r>
                        <a:rPr sz="1550" b="1" spc="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Education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0640" marR="607060">
                        <a:lnSpc>
                          <a:spcPct val="104900"/>
                        </a:lnSpc>
                        <a:spcBef>
                          <a:spcPts val="2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Interests,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Personality, Lifestyle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Country,</a:t>
                      </a:r>
                      <a:r>
                        <a:rPr sz="1550" b="1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City,</a:t>
                      </a:r>
                      <a:r>
                        <a:rPr sz="1550" b="1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Location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Type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6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440690">
                        <a:lnSpc>
                          <a:spcPct val="104900"/>
                        </a:lnSpc>
                        <a:spcBef>
                          <a:spcPts val="2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Usage,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Buying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Decision,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Benefit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Sought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92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Age:</a:t>
                      </a:r>
                      <a:r>
                        <a:rPr sz="1550" b="1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25-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45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0640" marR="453390">
                        <a:lnSpc>
                          <a:spcPct val="103600"/>
                        </a:lnSpc>
                        <a:spcBef>
                          <a:spcPts val="5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Interests:</a:t>
                      </a:r>
                      <a:r>
                        <a:rPr sz="1550" b="1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Professional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development,</a:t>
                      </a:r>
                      <a:r>
                        <a:rPr sz="1550" b="1" spc="1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wellness,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fitness,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1550" b="1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efficiency, convenience.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Country:</a:t>
                      </a:r>
                      <a:r>
                        <a:rPr sz="1550" b="1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Egypt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106045">
                        <a:lnSpc>
                          <a:spcPct val="103000"/>
                        </a:lnSpc>
                        <a:spcBef>
                          <a:spcPts val="102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Usage:</a:t>
                      </a:r>
                      <a:r>
                        <a:rPr sz="1550" b="1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550" b="1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usage</a:t>
                      </a:r>
                      <a:r>
                        <a:rPr sz="1550" b="1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550" b="1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online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ordering/delivery</a:t>
                      </a:r>
                      <a:r>
                        <a:rPr sz="1550" b="1" spc="2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during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office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hours</a:t>
                      </a:r>
                      <a:r>
                        <a:rPr sz="1550" b="1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(lunch/dinner).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56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Gender:</a:t>
                      </a:r>
                      <a:r>
                        <a:rPr sz="155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Males</a:t>
                      </a:r>
                      <a:r>
                        <a:rPr sz="1550" b="1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Females</a:t>
                      </a:r>
                      <a:endParaRPr sz="155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0640" marR="86995">
                        <a:lnSpc>
                          <a:spcPct val="103000"/>
                        </a:lnSpc>
                        <a:spcBef>
                          <a:spcPts val="7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Personality:</a:t>
                      </a:r>
                      <a:r>
                        <a:rPr sz="1550" b="1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Results-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driven,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time-poor,</a:t>
                      </a:r>
                      <a:r>
                        <a:rPr sz="1550" b="1" spc="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prioritize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convenience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over</a:t>
                      </a:r>
                      <a:r>
                        <a:rPr sz="1550" b="1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cooking,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aspire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maintain</a:t>
                      </a:r>
                      <a:r>
                        <a:rPr sz="155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healthy image.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42545" marR="61594">
                        <a:lnSpc>
                          <a:spcPct val="103000"/>
                        </a:lnSpc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City: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Cairo,</a:t>
                      </a:r>
                      <a:r>
                        <a:rPr sz="1550" b="1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Alexandria</a:t>
                      </a:r>
                      <a:r>
                        <a:rPr sz="1550" b="1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(Near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central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business</a:t>
                      </a:r>
                      <a:r>
                        <a:rPr sz="1550" b="1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districts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50" dirty="0">
                          <a:latin typeface="Calibri"/>
                          <a:cs typeface="Calibri"/>
                        </a:rPr>
                        <a:t>/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industrial</a:t>
                      </a:r>
                      <a:r>
                        <a:rPr sz="1550" b="1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parks).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210820">
                        <a:lnSpc>
                          <a:spcPct val="103699"/>
                        </a:lnSpc>
                        <a:spcBef>
                          <a:spcPts val="1019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Decision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Making:</a:t>
                      </a:r>
                      <a:r>
                        <a:rPr sz="1550" b="1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Rational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decision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based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time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saved,</a:t>
                      </a:r>
                      <a:r>
                        <a:rPr sz="1550" b="1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reliability,</a:t>
                      </a:r>
                      <a:r>
                        <a:rPr sz="1550" b="1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quality/health</a:t>
                      </a:r>
                      <a:r>
                        <a:rPr sz="1550" b="1" spc="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perception.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3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Income:</a:t>
                      </a:r>
                      <a:r>
                        <a:rPr sz="1550" b="1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Medium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50" b="1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High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0640" marR="55880">
                        <a:lnSpc>
                          <a:spcPct val="103000"/>
                        </a:lnSpc>
                        <a:spcBef>
                          <a:spcPts val="105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Lifestyle:</a:t>
                      </a:r>
                      <a:r>
                        <a:rPr sz="1550" b="1" spc="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Structured,</a:t>
                      </a:r>
                      <a:r>
                        <a:rPr sz="1550" b="1" spc="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busy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550" b="1" spc="1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often</a:t>
                      </a:r>
                      <a:r>
                        <a:rPr sz="1550" b="1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sedentary,</a:t>
                      </a:r>
                      <a:r>
                        <a:rPr sz="1550" b="1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leading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550" b="1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need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convenient</a:t>
                      </a:r>
                      <a:r>
                        <a:rPr sz="1550" b="1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healthy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food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options.</a:t>
                      </a:r>
                      <a:endParaRPr sz="1550" dirty="0">
                        <a:latin typeface="Calibri"/>
                        <a:cs typeface="Calibri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42545" marR="183515">
                        <a:lnSpc>
                          <a:spcPct val="103000"/>
                        </a:lnSpc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Location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Type: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550" b="1" spc="15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Firms -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Corporate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offices,</a:t>
                      </a:r>
                      <a:r>
                        <a:rPr sz="1550" b="1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co-working</a:t>
                      </a:r>
                      <a:r>
                        <a:rPr sz="1550" b="1" spc="20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spaces.</a:t>
                      </a:r>
                      <a:endParaRPr sz="1550" dirty="0">
                        <a:latin typeface="Calibri"/>
                        <a:cs typeface="Calibri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210820">
                        <a:lnSpc>
                          <a:spcPct val="103400"/>
                        </a:lnSpc>
                        <a:spcBef>
                          <a:spcPts val="8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Benefit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Sought: Convenience/Reliability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(crucial</a:t>
                      </a:r>
                      <a:r>
                        <a:rPr sz="1550" b="1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550" b="1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lunch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breaks),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Healthy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Options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(to</a:t>
                      </a:r>
                      <a:r>
                        <a:rPr sz="1550" b="1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avoid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office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fast</a:t>
                      </a:r>
                      <a:r>
                        <a:rPr sz="1550" b="1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food),</a:t>
                      </a:r>
                      <a:r>
                        <a:rPr sz="1550" b="1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B2B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Benefits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.</a:t>
                      </a:r>
                      <a:endParaRPr sz="1550" dirty="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2883">
                <a:tc>
                  <a:txBody>
                    <a:bodyPr/>
                    <a:lstStyle/>
                    <a:p>
                      <a:pPr marL="38735" marR="208279">
                        <a:lnSpc>
                          <a:spcPct val="103000"/>
                        </a:lnSpc>
                        <a:spcBef>
                          <a:spcPts val="10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Occupation:</a:t>
                      </a:r>
                      <a:r>
                        <a:rPr sz="1550" b="1" spc="1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Professionals,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Managers,</a:t>
                      </a:r>
                      <a:r>
                        <a:rPr sz="1550" b="1" spc="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Engineers,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HR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Staff.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34925" algn="just">
                        <a:lnSpc>
                          <a:spcPct val="103000"/>
                        </a:lnSpc>
                        <a:spcBef>
                          <a:spcPts val="10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Occasions: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Daily</a:t>
                      </a:r>
                      <a:r>
                        <a:rPr sz="1550" b="1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lunch,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team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meetings,</a:t>
                      </a:r>
                      <a:r>
                        <a:rPr sz="1550" b="1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late</a:t>
                      </a:r>
                      <a:r>
                        <a:rPr sz="1550" b="1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working dinners.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6524">
                <a:tc>
                  <a:txBody>
                    <a:bodyPr/>
                    <a:lstStyle/>
                    <a:p>
                      <a:pPr marL="38735" marR="650240">
                        <a:lnSpc>
                          <a:spcPct val="105000"/>
                        </a:lnSpc>
                        <a:spcBef>
                          <a:spcPts val="7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Education:</a:t>
                      </a:r>
                      <a:r>
                        <a:rPr sz="1550" b="1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University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Degree</a:t>
                      </a:r>
                      <a:r>
                        <a:rPr sz="1550" b="1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550" b="1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Higher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5" name="Picture 4" descr="Businessman raising a finger">
            <a:extLst>
              <a:ext uri="{FF2B5EF4-FFF2-40B4-BE49-F238E27FC236}">
                <a16:creationId xmlns:a16="http://schemas.microsoft.com/office/drawing/2014/main" xmlns="" id="{4FB52B2E-FEDD-1AD0-D537-251E08B97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70" y="99949"/>
            <a:ext cx="993041" cy="26236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8275" y="85661"/>
            <a:ext cx="9349105" cy="1243330"/>
            <a:chOff x="1438275" y="85661"/>
            <a:chExt cx="9349105" cy="1243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1650" y="866711"/>
              <a:ext cx="8682101" cy="1285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8275" y="85661"/>
              <a:ext cx="4986401" cy="12430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6425" y="85661"/>
              <a:ext cx="947737" cy="12430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5975" y="85661"/>
              <a:ext cx="4891151" cy="12430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80285" y="243522"/>
            <a:ext cx="864108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Persona</a:t>
            </a:r>
            <a:r>
              <a:rPr spc="-50" dirty="0"/>
              <a:t> </a:t>
            </a:r>
            <a:r>
              <a:rPr dirty="0"/>
              <a:t>2:</a:t>
            </a:r>
            <a:r>
              <a:rPr spc="-70" dirty="0"/>
              <a:t> </a:t>
            </a:r>
            <a:r>
              <a:rPr spc="-25" dirty="0"/>
              <a:t>Time-</a:t>
            </a:r>
            <a:r>
              <a:rPr dirty="0"/>
              <a:t>Poor</a:t>
            </a:r>
            <a:r>
              <a:rPr spc="-35" dirty="0"/>
              <a:t> </a:t>
            </a:r>
            <a:r>
              <a:rPr spc="-10" dirty="0"/>
              <a:t>Employees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81025" y="1133094"/>
          <a:ext cx="11017250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86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08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Component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Detail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Title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Waleed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El-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Sayed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(The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Time-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Poor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Professional)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Maadi,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Cairo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(Works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5th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Settlement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business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district)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38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Occupation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Senior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Marketing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Manager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(Works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AM to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6 PM,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often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later)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1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1275">
                        <a:lnSpc>
                          <a:spcPct val="100000"/>
                        </a:lnSpc>
                      </a:pPr>
                      <a:r>
                        <a:rPr sz="1400" b="1" spc="-20" dirty="0">
                          <a:latin typeface="Calibri"/>
                          <a:cs typeface="Calibri"/>
                        </a:rPr>
                        <a:t>Goal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100330">
                        <a:lnSpc>
                          <a:spcPct val="100600"/>
                        </a:lnSpc>
                        <a:spcBef>
                          <a:spcPts val="21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maintain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his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low-carb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diet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400" b="1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energy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levels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throughout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his</a:t>
                      </a:r>
                      <a:r>
                        <a:rPr sz="14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busy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workday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without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relying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unhealthy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fast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food</a:t>
                      </a:r>
                      <a:r>
                        <a:rPr sz="1400" b="1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wasting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time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commuting/cooking.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21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127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Attitude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436245">
                        <a:lnSpc>
                          <a:spcPct val="100600"/>
                        </a:lnSpc>
                        <a:spcBef>
                          <a:spcPts val="22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Results-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Oriented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Value-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Conscious.</a:t>
                      </a:r>
                      <a:r>
                        <a:rPr sz="1400" b="1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Willing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pay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premium</a:t>
                      </a:r>
                      <a:r>
                        <a:rPr sz="14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for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solutions that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reliably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deliver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save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him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effort.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Views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GreenFork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investment</a:t>
                      </a:r>
                      <a:r>
                        <a:rPr sz="14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his</a:t>
                      </a:r>
                      <a:r>
                        <a:rPr sz="14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health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productivity.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74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127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Problem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236854">
                        <a:lnSpc>
                          <a:spcPct val="100600"/>
                        </a:lnSpc>
                        <a:spcBef>
                          <a:spcPts val="334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Scarcity: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14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prepare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specific diet</a:t>
                      </a:r>
                      <a:r>
                        <a:rPr sz="14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meal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the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morning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during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his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short lunch</a:t>
                      </a:r>
                      <a:r>
                        <a:rPr sz="14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break.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4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Health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Risk: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Lunch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options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near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office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unhealthy or</a:t>
                      </a:r>
                      <a:r>
                        <a:rPr sz="14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inconsistent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quality.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3.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Productivity: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Poor diet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choices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during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week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lead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energy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afternoon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crashes.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0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12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Solving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GreenFork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129539">
                        <a:lnSpc>
                          <a:spcPct val="100099"/>
                        </a:lnSpc>
                        <a:spcBef>
                          <a:spcPts val="40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Corporate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Reliability: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GreenFork's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B2B/dedicated</a:t>
                      </a:r>
                      <a:r>
                        <a:rPr sz="1400" b="1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delivery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ensures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his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meal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arrives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time,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every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time,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his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desk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(crucial for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short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lunch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breaks).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Customized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Nutrition: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low-carb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subscription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plan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eliminates</a:t>
                      </a:r>
                      <a:r>
                        <a:rPr sz="14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guesswork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diet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adherence.</a:t>
                      </a:r>
                      <a:r>
                        <a:rPr sz="14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Seamless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Convenience: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His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meals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pre-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ordered,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pre-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paid, and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delivered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daily,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saving him</a:t>
                      </a:r>
                      <a:r>
                        <a:rPr sz="14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mental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load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ordering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planning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his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diet.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39375" y="47498"/>
            <a:ext cx="1952625" cy="29480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FDE9FC-3626-B83D-BAFF-B3C73C7EE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609600"/>
            <a:ext cx="10194925" cy="615553"/>
          </a:xfrm>
        </p:spPr>
        <p:txBody>
          <a:bodyPr/>
          <a:lstStyle/>
          <a:p>
            <a:pPr algn="ctr"/>
            <a:r>
              <a:rPr lang="en-US" sz="4000" b="0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Trade Gothic Next Heavy" panose="020B0903040303020004" pitchFamily="34" charset="0"/>
              </a:rPr>
              <a:t>“</a:t>
            </a:r>
            <a:r>
              <a:rPr lang="en-US" sz="4000" b="0" u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rade Gothic Next Heavy" panose="020B0903040303020004" pitchFamily="34" charset="0"/>
              </a:rPr>
              <a:t>GreenFork</a:t>
            </a:r>
            <a:r>
              <a:rPr lang="en-US" sz="4000" b="0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Trade Gothic Next Heavy" panose="020B0903040303020004" pitchFamily="34" charset="0"/>
              </a:rPr>
              <a:t>” Project Foundation</a:t>
            </a:r>
          </a:p>
        </p:txBody>
      </p:sp>
      <p:pic>
        <p:nvPicPr>
          <p:cNvPr id="5" name="Picture 4" descr="A table with various foods on it&#10;&#10;AI-generated content may be incorrect.">
            <a:extLst>
              <a:ext uri="{FF2B5EF4-FFF2-40B4-BE49-F238E27FC236}">
                <a16:creationId xmlns:a16="http://schemas.microsoft.com/office/drawing/2014/main" xmlns="" id="{A696F05A-1A68-5B8D-ECC1-4BB34B913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351390" cy="472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7428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525" y="0"/>
            <a:ext cx="8291576" cy="1185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9521" y="122077"/>
            <a:ext cx="757872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Segment</a:t>
            </a:r>
            <a:r>
              <a:rPr spc="-110" dirty="0"/>
              <a:t> </a:t>
            </a:r>
            <a:r>
              <a:rPr dirty="0"/>
              <a:t>3:</a:t>
            </a:r>
            <a:r>
              <a:rPr spc="-60" dirty="0"/>
              <a:t> </a:t>
            </a:r>
            <a:r>
              <a:rPr dirty="0"/>
              <a:t>Diabetic</a:t>
            </a:r>
            <a:r>
              <a:rPr spc="-160" dirty="0"/>
              <a:t> </a:t>
            </a:r>
            <a:r>
              <a:rPr spc="-10" dirty="0"/>
              <a:t>Patients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7900" y="723836"/>
            <a:ext cx="7624826" cy="128587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96862"/>
              </p:ext>
            </p:extLst>
          </p:nvPr>
        </p:nvGraphicFramePr>
        <p:xfrm>
          <a:off x="589280" y="824739"/>
          <a:ext cx="10802619" cy="5694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6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0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06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06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1806"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Demographics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Psychographics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Geographics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550" b="1" spc="-10" dirty="0">
                          <a:latin typeface="Calibri"/>
                          <a:cs typeface="Calibri"/>
                        </a:rPr>
                        <a:t>Behavioral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2672">
                <a:tc>
                  <a:txBody>
                    <a:bodyPr/>
                    <a:lstStyle/>
                    <a:p>
                      <a:pPr marL="37465" marR="267970" algn="ctr">
                        <a:lnSpc>
                          <a:spcPct val="105000"/>
                        </a:lnSpc>
                        <a:spcBef>
                          <a:spcPts val="1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Age,</a:t>
                      </a:r>
                      <a:r>
                        <a:rPr sz="1550" b="1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Gender,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Income,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Health Status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Interests,</a:t>
                      </a:r>
                      <a:r>
                        <a:rPr sz="1550" b="1" spc="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Personality,</a:t>
                      </a:r>
                      <a:r>
                        <a:rPr sz="1550" b="1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Attitude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Country,</a:t>
                      </a:r>
                      <a:r>
                        <a:rPr sz="1550" b="1" spc="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City,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Location</a:t>
                      </a:r>
                      <a:r>
                        <a:rPr sz="1550" b="1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Type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3180" marR="31750" algn="ctr">
                        <a:lnSpc>
                          <a:spcPct val="105000"/>
                        </a:lnSpc>
                        <a:spcBef>
                          <a:spcPts val="1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Benefit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Sought,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Usage,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Decision Making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700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550" b="1" dirty="0">
                        <a:latin typeface="Times New Roman"/>
                        <a:cs typeface="Times New Roman"/>
                      </a:endParaRPr>
                    </a:p>
                    <a:p>
                      <a:pPr marL="37465" marR="175895" algn="ctr">
                        <a:lnSpc>
                          <a:spcPct val="105000"/>
                        </a:lnSpc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Age: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35+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(Highest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prevalence,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but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includes</a:t>
                      </a:r>
                      <a:r>
                        <a:rPr sz="1550" b="1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ages)</a:t>
                      </a:r>
                      <a:endParaRPr sz="1550" b="1" dirty="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39370" marR="75565" algn="ctr">
                        <a:lnSpc>
                          <a:spcPct val="103600"/>
                        </a:lnSpc>
                        <a:spcBef>
                          <a:spcPts val="5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Interests: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Health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management,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medical</a:t>
                      </a:r>
                      <a:r>
                        <a:rPr sz="1550" b="1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advice,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family</a:t>
                      </a:r>
                      <a:r>
                        <a:rPr sz="1550" b="1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well-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being,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longevity,</a:t>
                      </a:r>
                      <a:r>
                        <a:rPr sz="1550" b="1" spc="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reading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food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labels.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endParaRPr sz="1550" b="1" dirty="0">
                        <a:latin typeface="Times New Roman"/>
                        <a:cs typeface="Times New Roman"/>
                      </a:endParaRPr>
                    </a:p>
                    <a:p>
                      <a:pPr marL="41275" algn="ctr">
                        <a:lnSpc>
                          <a:spcPct val="100000"/>
                        </a:lnSpc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Country:</a:t>
                      </a:r>
                      <a:r>
                        <a:rPr sz="1550" b="1" spc="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Egypt</a:t>
                      </a:r>
                      <a:endParaRPr sz="1550" b="1" dirty="0">
                        <a:latin typeface="Calibri"/>
                        <a:cs typeface="Calibr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3180" marR="55244" algn="ctr">
                        <a:lnSpc>
                          <a:spcPct val="103600"/>
                        </a:lnSpc>
                        <a:spcBef>
                          <a:spcPts val="5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Benefit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Sought:</a:t>
                      </a:r>
                      <a:r>
                        <a:rPr sz="1550" b="1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Precise</a:t>
                      </a:r>
                      <a:r>
                        <a:rPr sz="1550" b="1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macro-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tracking</a:t>
                      </a:r>
                      <a:r>
                        <a:rPr sz="1550" b="1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(low</a:t>
                      </a:r>
                      <a:r>
                        <a:rPr sz="1550" b="1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sugar/carb),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Reliability,</a:t>
                      </a:r>
                      <a:r>
                        <a:rPr sz="1550" b="1" spc="2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Doctor-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approved meals.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066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50" b="1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550" b="1" dirty="0">
                        <a:latin typeface="Times New Roman"/>
                        <a:cs typeface="Times New Roman"/>
                      </a:endParaRPr>
                    </a:p>
                    <a:p>
                      <a:pPr marL="37465" algn="ctr">
                        <a:lnSpc>
                          <a:spcPct val="100000"/>
                        </a:lnSpc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Gender:</a:t>
                      </a:r>
                      <a:r>
                        <a:rPr sz="1550" b="1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Males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550" b="1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Females</a:t>
                      </a:r>
                      <a:endParaRPr sz="1550" b="1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39370" marR="56515" algn="ctr">
                        <a:lnSpc>
                          <a:spcPct val="103600"/>
                        </a:lnSpc>
                        <a:spcBef>
                          <a:spcPts val="1019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Personality:</a:t>
                      </a:r>
                      <a:r>
                        <a:rPr sz="1550" b="1" spc="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Risk-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averse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regarding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food</a:t>
                      </a:r>
                      <a:r>
                        <a:rPr sz="1550" b="1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choices,</a:t>
                      </a:r>
                      <a:r>
                        <a:rPr sz="1550" b="1" spc="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seeking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safety</a:t>
                      </a:r>
                      <a:r>
                        <a:rPr sz="1550" b="1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trust,</a:t>
                      </a:r>
                      <a:r>
                        <a:rPr sz="1550" b="1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highly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disciplined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(out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550" b="1" spc="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necessity).</a:t>
                      </a:r>
                      <a:endParaRPr sz="1550" b="1" dirty="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550" b="1">
                        <a:latin typeface="Times New Roman"/>
                        <a:cs typeface="Times New Roman"/>
                      </a:endParaRPr>
                    </a:p>
                    <a:p>
                      <a:pPr marL="41275" marR="159385" algn="ctr">
                        <a:lnSpc>
                          <a:spcPct val="103000"/>
                        </a:lnSpc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City: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Cairo,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Alexandria</a:t>
                      </a:r>
                      <a:r>
                        <a:rPr sz="1550" b="1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(Due</a:t>
                      </a:r>
                      <a:r>
                        <a:rPr sz="1550" b="1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better</a:t>
                      </a:r>
                      <a:r>
                        <a:rPr sz="1550" b="1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logistics/healthcare access).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3180" marR="486409" algn="ctr">
                        <a:lnSpc>
                          <a:spcPct val="103000"/>
                        </a:lnSpc>
                        <a:spcBef>
                          <a:spcPts val="7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Usage: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usage</a:t>
                      </a:r>
                      <a:r>
                        <a:rPr sz="1550" b="1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3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health/telemedicine</a:t>
                      </a:r>
                      <a:r>
                        <a:rPr sz="1550" b="1" spc="2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apps,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likely</a:t>
                      </a:r>
                      <a:r>
                        <a:rPr sz="1550" b="1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subscribe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550" b="1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long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periods</a:t>
                      </a:r>
                      <a:r>
                        <a:rPr sz="1550" b="1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once</a:t>
                      </a:r>
                      <a:r>
                        <a:rPr sz="1550" b="1" spc="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trust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established.</a:t>
                      </a:r>
                      <a:endParaRPr sz="1550" b="1" dirty="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3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550" b="1">
                        <a:latin typeface="Times New Roman"/>
                        <a:cs typeface="Times New Roman"/>
                      </a:endParaRPr>
                    </a:p>
                    <a:p>
                      <a:pPr marL="37465" algn="ctr">
                        <a:lnSpc>
                          <a:spcPct val="100000"/>
                        </a:lnSpc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Income:</a:t>
                      </a:r>
                      <a:r>
                        <a:rPr sz="1550" b="1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Medium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50" b="1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High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39370" marR="73660" algn="ctr">
                        <a:lnSpc>
                          <a:spcPct val="103600"/>
                        </a:lnSpc>
                        <a:spcBef>
                          <a:spcPts val="334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Attitude: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Requires</a:t>
                      </a:r>
                      <a:r>
                        <a:rPr sz="1550" b="1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level</a:t>
                      </a:r>
                      <a:r>
                        <a:rPr sz="1550" b="1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trust,</a:t>
                      </a:r>
                      <a:r>
                        <a:rPr sz="1550" b="1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needs</a:t>
                      </a:r>
                      <a:r>
                        <a:rPr sz="1550" b="1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certification/proof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(nutritionist</a:t>
                      </a:r>
                      <a:r>
                        <a:rPr lang="en-US" sz="1550" b="1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approval)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55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service.</a:t>
                      </a:r>
                      <a:endParaRPr sz="1550" b="1" dirty="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1275" marR="59690" algn="ctr">
                        <a:lnSpc>
                          <a:spcPct val="103000"/>
                        </a:lnSpc>
                        <a:spcBef>
                          <a:spcPts val="130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Location</a:t>
                      </a:r>
                      <a:r>
                        <a:rPr sz="1550" b="1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Type: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Resides</a:t>
                      </a:r>
                      <a:r>
                        <a:rPr sz="1550" b="1" spc="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55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areas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550" b="1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reliable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delivery infrastructure.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3180" marR="187325" algn="ctr">
                        <a:lnSpc>
                          <a:spcPct val="103600"/>
                        </a:lnSpc>
                        <a:spcBef>
                          <a:spcPts val="334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Decision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Making:</a:t>
                      </a:r>
                      <a:r>
                        <a:rPr sz="1550" b="1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Rational,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medical-driven</a:t>
                      </a:r>
                      <a:r>
                        <a:rPr sz="1550" b="1" spc="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decision.</a:t>
                      </a:r>
                      <a:r>
                        <a:rPr sz="1550" b="1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Price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550" b="1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secondary</a:t>
                      </a:r>
                      <a:r>
                        <a:rPr sz="155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50" b="1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Trust</a:t>
                      </a:r>
                      <a:r>
                        <a:rPr sz="1550" b="1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Health</a:t>
                      </a:r>
                      <a:r>
                        <a:rPr sz="1550" b="1" spc="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Outcomes.</a:t>
                      </a:r>
                      <a:endParaRPr sz="1550" b="1" dirty="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6361">
                <a:tc>
                  <a:txBody>
                    <a:bodyPr/>
                    <a:lstStyle/>
                    <a:p>
                      <a:pPr marL="37465" marR="140970" algn="ctr">
                        <a:lnSpc>
                          <a:spcPct val="103000"/>
                        </a:lnSpc>
                        <a:spcBef>
                          <a:spcPts val="9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Health</a:t>
                      </a:r>
                      <a:r>
                        <a:rPr sz="1550" b="1" spc="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Status:</a:t>
                      </a:r>
                      <a:r>
                        <a:rPr sz="1550" b="1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Diagnosed</a:t>
                      </a:r>
                      <a:r>
                        <a:rPr sz="1550" b="1" spc="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0" dirty="0">
                          <a:latin typeface="Calibri"/>
                          <a:cs typeface="Calibri"/>
                        </a:rPr>
                        <a:t>with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Type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550" b="1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550" b="1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Type</a:t>
                      </a:r>
                      <a:r>
                        <a:rPr sz="1550" b="1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550" b="1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Diabetes,</a:t>
                      </a:r>
                      <a:r>
                        <a:rPr sz="1550" b="1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pre-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diabetic.</a:t>
                      </a:r>
                      <a:endParaRPr sz="1550" b="1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b="1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3180" algn="l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Occasions: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Daily</a:t>
                      </a:r>
                      <a:r>
                        <a:rPr sz="1550" b="1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main</a:t>
                      </a:r>
                      <a:r>
                        <a:rPr sz="1550" b="1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meals,</a:t>
                      </a:r>
                      <a:endParaRPr sz="1550" b="1" dirty="0">
                        <a:latin typeface="Calibri"/>
                        <a:cs typeface="Calibri"/>
                      </a:endParaRPr>
                    </a:p>
                    <a:p>
                      <a:pPr marL="43180" algn="l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long-term</a:t>
                      </a:r>
                      <a:r>
                        <a:rPr sz="1550" b="1" spc="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diet</a:t>
                      </a:r>
                      <a:r>
                        <a:rPr sz="1550" b="1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planning.</a:t>
                      </a:r>
                      <a:endParaRPr sz="1550" b="1" dirty="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85161">
                <a:tc>
                  <a:txBody>
                    <a:bodyPr/>
                    <a:lstStyle/>
                    <a:p>
                      <a:pPr marL="37465" marR="26670" algn="ctr">
                        <a:lnSpc>
                          <a:spcPct val="105000"/>
                        </a:lnSpc>
                        <a:spcBef>
                          <a:spcPts val="600"/>
                        </a:spcBef>
                      </a:pPr>
                      <a:r>
                        <a:rPr sz="1550" b="1" dirty="0">
                          <a:latin typeface="Calibri"/>
                          <a:cs typeface="Calibri"/>
                        </a:rPr>
                        <a:t>Education:</a:t>
                      </a:r>
                      <a:r>
                        <a:rPr sz="1550" b="1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Varies</a:t>
                      </a:r>
                      <a:r>
                        <a:rPr lang="en-US" sz="155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but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must</a:t>
                      </a:r>
                      <a:r>
                        <a:rPr sz="1550" b="1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25" dirty="0">
                          <a:latin typeface="Calibri"/>
                          <a:cs typeface="Calibri"/>
                        </a:rPr>
                        <a:t>be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receptive</a:t>
                      </a:r>
                      <a:r>
                        <a:rPr sz="1550" b="1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50" b="1" spc="20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digital</a:t>
                      </a:r>
                      <a:r>
                        <a:rPr sz="155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dirty="0">
                          <a:latin typeface="Calibri"/>
                          <a:cs typeface="Calibri"/>
                        </a:rPr>
                        <a:t>health</a:t>
                      </a:r>
                      <a:r>
                        <a:rPr sz="1550" b="1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50" b="1" spc="-10" dirty="0">
                          <a:latin typeface="Calibri"/>
                          <a:cs typeface="Calibri"/>
                        </a:rPr>
                        <a:t>tools.</a:t>
                      </a:r>
                      <a:endParaRPr sz="1550" b="1" dirty="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" name="Picture 6" descr="Elderly woman smiling">
            <a:extLst>
              <a:ext uri="{FF2B5EF4-FFF2-40B4-BE49-F238E27FC236}">
                <a16:creationId xmlns:a16="http://schemas.microsoft.com/office/drawing/2014/main" xmlns="" id="{43BD4EA8-B7F5-145C-847B-26801B7635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768" y="4798187"/>
            <a:ext cx="1559232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7875" y="199961"/>
            <a:ext cx="8129651" cy="12430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2679" y="354711"/>
            <a:ext cx="74085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Persona</a:t>
            </a:r>
            <a:r>
              <a:rPr spc="-105" dirty="0"/>
              <a:t> </a:t>
            </a:r>
            <a:r>
              <a:rPr dirty="0"/>
              <a:t>3:</a:t>
            </a:r>
            <a:r>
              <a:rPr spc="-110" dirty="0"/>
              <a:t> </a:t>
            </a:r>
            <a:r>
              <a:rPr dirty="0"/>
              <a:t>Diabetic</a:t>
            </a:r>
            <a:r>
              <a:rPr spc="-75" dirty="0"/>
              <a:t> </a:t>
            </a:r>
            <a:r>
              <a:rPr spc="-10" dirty="0"/>
              <a:t>Patients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0775" y="981011"/>
            <a:ext cx="7453376" cy="128587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17042" y="1237741"/>
          <a:ext cx="11145520" cy="509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2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2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445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Component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Detail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Title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Dr.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Yara</a:t>
                      </a:r>
                      <a:r>
                        <a:rPr sz="14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Fouad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(The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Health-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Managed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Senior)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Zamalek,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Cairo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(High-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400" b="1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residential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area)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62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Occupation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Retired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University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Professor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1400" b="1" spc="-20" dirty="0">
                          <a:latin typeface="Calibri"/>
                          <a:cs typeface="Calibri"/>
                        </a:rPr>
                        <a:t>Goal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9530" marR="95885" algn="just">
                        <a:lnSpc>
                          <a:spcPct val="100600"/>
                        </a:lnSpc>
                        <a:spcBef>
                          <a:spcPts val="7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strictly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control her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blood</a:t>
                      </a:r>
                      <a:r>
                        <a:rPr sz="14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sugar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levels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maintain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her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health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regimen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minimal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effort,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ensuring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every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meal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medically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safe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accurately portioned.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Attitude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9530" marR="46990" algn="just">
                        <a:lnSpc>
                          <a:spcPct val="100499"/>
                        </a:lnSpc>
                        <a:spcBef>
                          <a:spcPts val="8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Trust-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Focused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Risk-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Averse.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Price</a:t>
                      </a:r>
                      <a:r>
                        <a:rPr sz="14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secondary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safety and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reliability.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She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requires</a:t>
                      </a:r>
                      <a:r>
                        <a:rPr sz="14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clear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certification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(nutritionist/doctor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approval)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proof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quality.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11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Problem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9530" marR="85090">
                        <a:lnSpc>
                          <a:spcPct val="100600"/>
                        </a:lnSpc>
                        <a:spcBef>
                          <a:spcPts val="8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Medical Risk: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Cannot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rely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standard</a:t>
                      </a:r>
                      <a:r>
                        <a:rPr sz="14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restaurant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"healthy"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options,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which</a:t>
                      </a:r>
                      <a:r>
                        <a:rPr sz="14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often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contain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hidden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sugars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inaccurate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carb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counts.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2.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Time/Effort: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Cooking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specialized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diabetic-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friendly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meals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daily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is tiring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and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complex.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Inconsistency:</a:t>
                      </a:r>
                      <a:r>
                        <a:rPr sz="14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Errors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meal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prep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home or</a:t>
                      </a:r>
                      <a:r>
                        <a:rPr sz="14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cheif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can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directly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impact</a:t>
                      </a:r>
                      <a:r>
                        <a:rPr sz="14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her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health.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325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Solving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GreenFork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tc>
                  <a:txBody>
                    <a:bodyPr/>
                    <a:lstStyle/>
                    <a:p>
                      <a:pPr marL="49530" marR="55880">
                        <a:lnSpc>
                          <a:spcPct val="100099"/>
                        </a:lnSpc>
                        <a:spcBef>
                          <a:spcPts val="10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Medical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Compliance: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GreenFork's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certified,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precise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meal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plan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offers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safe,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predictable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substitute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cooking.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Trust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Features:</a:t>
                      </a:r>
                      <a:r>
                        <a:rPr sz="1400" b="1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in-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app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feature</a:t>
                      </a:r>
                      <a:r>
                        <a:rPr sz="14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showing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precise nutritional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labels and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option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consultation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addresses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her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need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trust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safety.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400" b="1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Ultimate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Convenience: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subscription eliminates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daily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mental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physical</a:t>
                      </a:r>
                      <a:r>
                        <a:rPr sz="1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load</a:t>
                      </a:r>
                      <a:r>
                        <a:rPr sz="14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meal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prep,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guaranteeing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compliance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without</a:t>
                      </a:r>
                      <a:r>
                        <a:rPr sz="14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effort.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72675" y="0"/>
            <a:ext cx="2219325" cy="299554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6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494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54D1CF-DE36-6469-A02D-C27689EC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7" y="562722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“1-Product &amp; Service Tactics”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E19007-BBF0-6B5E-875D-AEF59762F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2FE287D2-8ACF-5852-CDBC-A8279E7C3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676769"/>
              </p:ext>
            </p:extLst>
          </p:nvPr>
        </p:nvGraphicFramePr>
        <p:xfrm>
          <a:off x="877313" y="1772176"/>
          <a:ext cx="10604499" cy="4848336"/>
        </p:xfrm>
        <a:graphic>
          <a:graphicData uri="http://schemas.openxmlformats.org/drawingml/2006/table">
            <a:tbl>
              <a:tblPr/>
              <a:tblGrid>
                <a:gridCol w="3534833">
                  <a:extLst>
                    <a:ext uri="{9D8B030D-6E8A-4147-A177-3AD203B41FA5}">
                      <a16:colId xmlns:a16="http://schemas.microsoft.com/office/drawing/2014/main" xmlns="" val="3291633678"/>
                    </a:ext>
                  </a:extLst>
                </a:gridCol>
                <a:gridCol w="3534833">
                  <a:extLst>
                    <a:ext uri="{9D8B030D-6E8A-4147-A177-3AD203B41FA5}">
                      <a16:colId xmlns:a16="http://schemas.microsoft.com/office/drawing/2014/main" xmlns="" val="670750321"/>
                    </a:ext>
                  </a:extLst>
                </a:gridCol>
                <a:gridCol w="3534833">
                  <a:extLst>
                    <a:ext uri="{9D8B030D-6E8A-4147-A177-3AD203B41FA5}">
                      <a16:colId xmlns:a16="http://schemas.microsoft.com/office/drawing/2014/main" xmlns="" val="4226771987"/>
                    </a:ext>
                  </a:extLst>
                </a:gridCol>
              </a:tblGrid>
              <a:tr h="1629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Tactic Area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Specific Action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Strategic Alignment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0060940"/>
                  </a:ext>
                </a:extLst>
              </a:tr>
              <a:tr h="12306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A. Core Offering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Formally introduce and market meal plans beyond general diet, focusing on the specialized certified diets like Keto, Calorie Control, and Sugar-Free.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Defense Against Scale (</a:t>
                      </a:r>
                      <a:r>
                        <a:rPr lang="en-US" sz="1600" b="1" dirty="0" err="1">
                          <a:effectLst/>
                          <a:latin typeface="Google Sans Text"/>
                        </a:rPr>
                        <a:t>Talabat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): Avoids competing on scale by offering highly specialized solutions.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2439173"/>
                  </a:ext>
                </a:extLst>
              </a:tr>
              <a:tr h="14975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B. Quality Control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Guaranteed Nutrition: Feature a "Nutritionist Approved" badge prominently on the app and marketing materials. Guarantee the accuracy of nutritional information (protein, carbs, calories) for every </a:t>
                      </a:r>
                      <a:r>
                        <a:rPr lang="en-US" sz="1600" b="1" dirty="0" err="1">
                          <a:effectLst/>
                          <a:latin typeface="Google Sans Text"/>
                        </a:rPr>
                        <a:t>mea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..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Defense Against Ingredient Rival (</a:t>
                      </a:r>
                      <a:r>
                        <a:rPr lang="en-US" sz="1600" b="1" dirty="0" err="1">
                          <a:effectLst/>
                          <a:latin typeface="Google Sans Text"/>
                        </a:rPr>
                        <a:t>InstaShop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): Proves the value of the finished, specialized meal is superior to buying ingredients.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7915559"/>
                  </a:ext>
                </a:extLst>
              </a:tr>
              <a:tr h="12306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C. Technology &amp; UX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Health Journey App: Enhance the app to surpass (</a:t>
                      </a:r>
                      <a:r>
                        <a:rPr lang="en-US" sz="1600" b="1" dirty="0" err="1">
                          <a:effectLst/>
                          <a:latin typeface="Google Sans Text"/>
                        </a:rPr>
                        <a:t>Elmenus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) UX by adding simple, personalized features for nutrition tracking and customization of meal plans for loyalty.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Defense Against Discovery (</a:t>
                      </a:r>
                      <a:r>
                        <a:rPr lang="en-US" sz="1600" b="1" dirty="0" err="1">
                          <a:effectLst/>
                          <a:latin typeface="Google Sans Text"/>
                        </a:rPr>
                        <a:t>elmenus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): Surpasses the general discovery experience by focusing on the user's health journey and goals.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6646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12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EB6D8C-E6A2-FC22-51EB-F5620102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429035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“2-Price Tactics”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587E2FE-45D1-2113-3FA2-14DA72735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4378145-9315-9A90-05AD-0EB822BDA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47109"/>
              </p:ext>
            </p:extLst>
          </p:nvPr>
        </p:nvGraphicFramePr>
        <p:xfrm>
          <a:off x="647700" y="1365972"/>
          <a:ext cx="10896600" cy="5336016"/>
        </p:xfrm>
        <a:graphic>
          <a:graphicData uri="http://schemas.openxmlformats.org/drawingml/2006/table">
            <a:tbl>
              <a:tblPr/>
              <a:tblGrid>
                <a:gridCol w="3632200">
                  <a:extLst>
                    <a:ext uri="{9D8B030D-6E8A-4147-A177-3AD203B41FA5}">
                      <a16:colId xmlns:a16="http://schemas.microsoft.com/office/drawing/2014/main" xmlns="" val="2906705840"/>
                    </a:ext>
                  </a:extLst>
                </a:gridCol>
                <a:gridCol w="3632200">
                  <a:extLst>
                    <a:ext uri="{9D8B030D-6E8A-4147-A177-3AD203B41FA5}">
                      <a16:colId xmlns:a16="http://schemas.microsoft.com/office/drawing/2014/main" xmlns="" val="1605079473"/>
                    </a:ext>
                  </a:extLst>
                </a:gridCol>
                <a:gridCol w="3632200">
                  <a:extLst>
                    <a:ext uri="{9D8B030D-6E8A-4147-A177-3AD203B41FA5}">
                      <a16:colId xmlns:a16="http://schemas.microsoft.com/office/drawing/2014/main" xmlns="" val="1090197390"/>
                    </a:ext>
                  </a:extLst>
                </a:gridCol>
              </a:tblGrid>
              <a:tr h="2192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Tactic Area</a:t>
                      </a:r>
                      <a:endParaRPr lang="en-US" sz="1600" dirty="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Specific Action</a:t>
                      </a:r>
                      <a:endParaRPr lang="en-US" sz="160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Strategic Alignment</a:t>
                      </a:r>
                      <a:endParaRPr lang="en-US" sz="160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40336690"/>
                  </a:ext>
                </a:extLst>
              </a:tr>
              <a:tr h="1476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A. Subscription Tiers</a:t>
                      </a:r>
                      <a:endParaRPr lang="en-US" sz="160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Delineate Tiers:</a:t>
                      </a:r>
                      <a:r>
                        <a:rPr lang="en-US" sz="1600" dirty="0">
                          <a:effectLst/>
                          <a:latin typeface="Google Sans Text"/>
                        </a:rPr>
                        <a:t> Clearly market two main subscription pathways: 1. Premium Personalized (targeting Employees/Diabetic Patients who prioritize reliability and customization 699 Plan)and 2. Value/Essentials (targeting Students with a lower-cost option, e.g., the EGP 499 plan ).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Google Sans Text"/>
                        </a:rPr>
                        <a:t>Drives profitability by maximizing CLV through the subscription model.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0906947"/>
                  </a:ext>
                </a:extLst>
              </a:tr>
              <a:tr h="12969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B. B2B Pricing</a:t>
                      </a:r>
                      <a:endParaRPr lang="en-US" sz="160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Corporate Packages:</a:t>
                      </a:r>
                      <a:r>
                        <a:rPr lang="en-US" sz="1600" dirty="0">
                          <a:effectLst/>
                          <a:latin typeface="Google Sans Text"/>
                        </a:rPr>
                        <a:t> Develop specific B2B pricing models to secure the goal of 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3-5 major corporate partners</a:t>
                      </a:r>
                      <a:r>
                        <a:rPr lang="en-US" sz="1600" dirty="0">
                          <a:effectLst/>
                          <a:latin typeface="Google Sans Text"/>
                        </a:rPr>
                        <a:t> within 3 years. Emphasize the benefit of a dedicated, reliable lunchtime service to the time-poor professional segment.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Google Sans Text"/>
                        </a:rPr>
                        <a:t>Untapped Opportunity in Employee meal plans.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7160000"/>
                  </a:ext>
                </a:extLst>
              </a:tr>
              <a:tr h="9377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C. Promotions</a:t>
                      </a:r>
                      <a:endParaRPr lang="en-US" sz="160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Trial Conversion Offer:</a:t>
                      </a:r>
                      <a:r>
                        <a:rPr lang="en-US" sz="1600" dirty="0">
                          <a:effectLst/>
                          <a:latin typeface="Google Sans Text"/>
                        </a:rPr>
                        <a:t> Use the 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50 EGP QR code discount</a:t>
                      </a:r>
                      <a:r>
                        <a:rPr lang="en-US" sz="1600" dirty="0">
                          <a:effectLst/>
                          <a:latin typeface="Google Sans Text"/>
                        </a:rPr>
                        <a:t> only at targeted offline events (health fairs, food weeks) to convert qualified leads into first-time orders.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Control (C) Metric:</a:t>
                      </a:r>
                      <a:r>
                        <a:rPr lang="en-US" sz="1600" dirty="0">
                          <a:effectLst/>
                          <a:latin typeface="Google Sans Text"/>
                        </a:rPr>
                        <a:t> Track Conversion Rate of qualified leads (target: convert 20%).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05059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002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3DD5D-D820-AF82-F3B2-10F0C3E0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3124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“3-Place Tactics”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A6AEE8-D77F-6AAF-CA37-B565BB33F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5B75F26-9675-C16C-7563-D5D9D2362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252543"/>
              </p:ext>
            </p:extLst>
          </p:nvPr>
        </p:nvGraphicFramePr>
        <p:xfrm>
          <a:off x="698500" y="914400"/>
          <a:ext cx="10706100" cy="6524736"/>
        </p:xfrm>
        <a:graphic>
          <a:graphicData uri="http://schemas.openxmlformats.org/drawingml/2006/table">
            <a:tbl>
              <a:tblPr/>
              <a:tblGrid>
                <a:gridCol w="3568700">
                  <a:extLst>
                    <a:ext uri="{9D8B030D-6E8A-4147-A177-3AD203B41FA5}">
                      <a16:colId xmlns:a16="http://schemas.microsoft.com/office/drawing/2014/main" xmlns="" val="1348071192"/>
                    </a:ext>
                  </a:extLst>
                </a:gridCol>
                <a:gridCol w="3568700">
                  <a:extLst>
                    <a:ext uri="{9D8B030D-6E8A-4147-A177-3AD203B41FA5}">
                      <a16:colId xmlns:a16="http://schemas.microsoft.com/office/drawing/2014/main" xmlns="" val="3764169094"/>
                    </a:ext>
                  </a:extLst>
                </a:gridCol>
                <a:gridCol w="3568700">
                  <a:extLst>
                    <a:ext uri="{9D8B030D-6E8A-4147-A177-3AD203B41FA5}">
                      <a16:colId xmlns:a16="http://schemas.microsoft.com/office/drawing/2014/main" xmlns="" val="1426501676"/>
                    </a:ext>
                  </a:extLst>
                </a:gridCol>
              </a:tblGrid>
              <a:tr h="30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Google Sans Text"/>
                        </a:rPr>
                        <a:t>Tactic Area</a:t>
                      </a:r>
                      <a:endParaRPr lang="en-US" sz="180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effectLst/>
                          <a:latin typeface="Google Sans Text"/>
                        </a:rPr>
                        <a:t>Specific Action</a:t>
                      </a:r>
                      <a:endParaRPr lang="en-US" sz="1800" dirty="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Google Sans Text"/>
                        </a:rPr>
                        <a:t>Strategic Alignment</a:t>
                      </a:r>
                      <a:endParaRPr lang="en-US" sz="180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914519"/>
                  </a:ext>
                </a:extLst>
              </a:tr>
              <a:tr h="1567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Google Sans Text"/>
                        </a:rPr>
                        <a:t>A. Delivery Reliability</a:t>
                      </a:r>
                      <a:endParaRPr lang="en-US" sz="180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effectLst/>
                          <a:latin typeface="Google Sans Text"/>
                        </a:rPr>
                        <a:t>Scheduled Delivery Guarantee:</a:t>
                      </a:r>
                      <a:r>
                        <a:rPr lang="en-US" sz="1800" dirty="0">
                          <a:effectLst/>
                          <a:latin typeface="Google Sans Text"/>
                        </a:rPr>
                        <a:t> Implement and communicate a guaranteed, narrow delivery window (Pre-9 AM for breakfast, 12:30 PM for corporate lunch) to match the logistical reliability of </a:t>
                      </a:r>
                      <a:r>
                        <a:rPr lang="en-US" sz="1800" dirty="0" err="1">
                          <a:effectLst/>
                          <a:latin typeface="Google Sans Text"/>
                        </a:rPr>
                        <a:t>Breadfast</a:t>
                      </a:r>
                      <a:r>
                        <a:rPr lang="en-US" sz="18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effectLst/>
                          <a:latin typeface="Google Sans Text"/>
                        </a:rPr>
                        <a:t>Defense Against Subscription Rival (</a:t>
                      </a:r>
                      <a:r>
                        <a:rPr lang="en-US" sz="1800" b="1" dirty="0" err="1">
                          <a:effectLst/>
                          <a:latin typeface="Google Sans Text"/>
                        </a:rPr>
                        <a:t>Breadfast</a:t>
                      </a:r>
                      <a:r>
                        <a:rPr lang="en-US" sz="1800" b="1" dirty="0">
                          <a:effectLst/>
                          <a:latin typeface="Google Sans Text"/>
                        </a:rPr>
                        <a:t>):</a:t>
                      </a:r>
                      <a:r>
                        <a:rPr lang="en-US" sz="1800" dirty="0">
                          <a:effectLst/>
                          <a:latin typeface="Google Sans Text"/>
                        </a:rPr>
                        <a:t> Matches logistical consistency while adding specialized nutritional science.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7876535"/>
                  </a:ext>
                </a:extLst>
              </a:tr>
              <a:tr h="18203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Google Sans Text"/>
                        </a:rPr>
                        <a:t>B. Geographic Focus</a:t>
                      </a:r>
                      <a:endParaRPr lang="en-US" sz="180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effectLst/>
                          <a:latin typeface="Google Sans Text"/>
                        </a:rPr>
                        <a:t>-Concentrated Service Area:</a:t>
                      </a:r>
                      <a:r>
                        <a:rPr lang="en-US" sz="1800" dirty="0">
                          <a:effectLst/>
                          <a:latin typeface="Google Sans Text"/>
                        </a:rPr>
                        <a:t> Initially focus delivery services </a:t>
                      </a:r>
                      <a:r>
                        <a:rPr lang="en-US" sz="1800" b="1" dirty="0">
                          <a:effectLst/>
                          <a:latin typeface="Google Sans Text"/>
                        </a:rPr>
                        <a:t>only</a:t>
                      </a:r>
                      <a:r>
                        <a:rPr lang="en-US" sz="1800" dirty="0">
                          <a:effectLst/>
                          <a:latin typeface="Google Sans Text"/>
                        </a:rPr>
                        <a:t> on the Greater Cairo Area.</a:t>
                      </a:r>
                      <a:br>
                        <a:rPr lang="en-US" sz="1800" dirty="0">
                          <a:effectLst/>
                          <a:latin typeface="Google Sans Text"/>
                        </a:rPr>
                      </a:br>
                      <a:r>
                        <a:rPr lang="en-US" sz="1800" dirty="0">
                          <a:effectLst/>
                          <a:latin typeface="Google Sans Text"/>
                        </a:rPr>
                        <a:t>- Prioritize areas near major corporate offices (5th Settlement business district) and high-income suburbs (Maadi, Zamalek).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effectLst/>
                          <a:latin typeface="Google Sans Text"/>
                        </a:rPr>
                        <a:t>Maximizes logistical efficiency and AOV.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7346679"/>
                  </a:ext>
                </a:extLst>
              </a:tr>
              <a:tr h="1567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  <a:latin typeface="Google Sans Text"/>
                        </a:rPr>
                        <a:t>C. Channel Control</a:t>
                      </a:r>
                      <a:endParaRPr lang="en-US" sz="1800">
                        <a:effectLst/>
                        <a:latin typeface="Google Sans Text"/>
                      </a:endParaRP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effectLst/>
                          <a:latin typeface="Google Sans Text"/>
                        </a:rPr>
                        <a:t>-App Exclusivity:</a:t>
                      </a:r>
                      <a:r>
                        <a:rPr lang="en-US" sz="1800" dirty="0">
                          <a:effectLst/>
                          <a:latin typeface="Google Sans Text"/>
                        </a:rPr>
                        <a:t> Ensure </a:t>
                      </a:r>
                      <a:r>
                        <a:rPr lang="en-US" sz="1800" b="1" dirty="0">
                          <a:effectLst/>
                          <a:latin typeface="Google Sans Text"/>
                        </a:rPr>
                        <a:t>all orders</a:t>
                      </a:r>
                      <a:r>
                        <a:rPr lang="en-US" sz="1800" dirty="0">
                          <a:effectLst/>
                          <a:latin typeface="Google Sans Text"/>
                        </a:rPr>
                        <a:t> are placed via the </a:t>
                      </a:r>
                      <a:r>
                        <a:rPr lang="en-US" sz="1800" dirty="0" err="1">
                          <a:effectLst/>
                          <a:latin typeface="Google Sans Text"/>
                        </a:rPr>
                        <a:t>GreenFork</a:t>
                      </a:r>
                      <a:r>
                        <a:rPr lang="en-US" sz="1800" dirty="0">
                          <a:effectLst/>
                          <a:latin typeface="Google Sans Text"/>
                        </a:rPr>
                        <a:t> app.</a:t>
                      </a:r>
                      <a:br>
                        <a:rPr lang="en-US" sz="1800" dirty="0">
                          <a:effectLst/>
                          <a:latin typeface="Google Sans Text"/>
                        </a:rPr>
                      </a:br>
                      <a:r>
                        <a:rPr lang="en-US" sz="1800" dirty="0">
                          <a:effectLst/>
                          <a:latin typeface="Google Sans Text"/>
                        </a:rPr>
                        <a:t>-</a:t>
                      </a:r>
                      <a:r>
                        <a:rPr lang="en-US" sz="1800" i="1" dirty="0">
                          <a:effectLst/>
                          <a:latin typeface="Google Sans Text"/>
                        </a:rPr>
                        <a:t>Avoid</a:t>
                      </a:r>
                      <a:r>
                        <a:rPr lang="en-US" sz="1800" dirty="0">
                          <a:effectLst/>
                          <a:latin typeface="Google Sans Text"/>
                        </a:rPr>
                        <a:t> listing on </a:t>
                      </a:r>
                      <a:r>
                        <a:rPr lang="en-US" sz="1800" dirty="0" err="1">
                          <a:effectLst/>
                          <a:latin typeface="Google Sans Text"/>
                        </a:rPr>
                        <a:t>Talabat</a:t>
                      </a:r>
                      <a:r>
                        <a:rPr lang="en-US" sz="1800" dirty="0">
                          <a:effectLst/>
                          <a:latin typeface="Google Sans Text"/>
                        </a:rPr>
                        <a:t>/</a:t>
                      </a:r>
                      <a:r>
                        <a:rPr lang="en-US" sz="1800" dirty="0" err="1">
                          <a:effectLst/>
                          <a:latin typeface="Google Sans Text"/>
                        </a:rPr>
                        <a:t>Elmenus</a:t>
                      </a:r>
                      <a:r>
                        <a:rPr lang="en-US" sz="1800" dirty="0">
                          <a:effectLst/>
                          <a:latin typeface="Google Sans Text"/>
                        </a:rPr>
                        <a:t> for subscription delivery to maintain full control over the customer relationship, data, and quality.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effectLst/>
                          <a:latin typeface="Google Sans Text"/>
                        </a:rPr>
                        <a:t>Focuses on driving app downloads (target: 200 new app downloads monthly).</a:t>
                      </a:r>
                    </a:p>
                  </a:txBody>
                  <a:tcPr marL="53845" marR="53845" marT="26922" marB="26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9156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111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CCE5FC-BCD4-6E5A-E98F-917D9FFA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41843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“4-Promotion Tactics”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7FE0EAD-8D33-F95D-E35F-9281598AB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354C68B-CE34-FCE8-BE62-B8CF23D52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08507"/>
              </p:ext>
            </p:extLst>
          </p:nvPr>
        </p:nvGraphicFramePr>
        <p:xfrm>
          <a:off x="723900" y="767590"/>
          <a:ext cx="10744200" cy="6152750"/>
        </p:xfrm>
        <a:graphic>
          <a:graphicData uri="http://schemas.openxmlformats.org/drawingml/2006/table">
            <a:tbl>
              <a:tblPr/>
              <a:tblGrid>
                <a:gridCol w="3581400">
                  <a:extLst>
                    <a:ext uri="{9D8B030D-6E8A-4147-A177-3AD203B41FA5}">
                      <a16:colId xmlns:a16="http://schemas.microsoft.com/office/drawing/2014/main" xmlns="" val="1897477917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xmlns="" val="335604222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xmlns="" val="3909758597"/>
                    </a:ext>
                  </a:extLst>
                </a:gridCol>
              </a:tblGrid>
              <a:tr h="221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Tactic Area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Specific Action</a:t>
                      </a:r>
                      <a:endParaRPr lang="en-US" sz="1400" dirty="0">
                        <a:effectLst/>
                        <a:latin typeface="Google Sans Text"/>
                      </a:endParaRP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Strategic Alignment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9403751"/>
                  </a:ext>
                </a:extLst>
              </a:tr>
              <a:tr h="11700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A. Authority Building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Influencer Partnerships: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Secure short-term content creation contracts with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Dr. Norhan Kandeel 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and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Dr. </a:t>
                      </a:r>
                      <a:r>
                        <a:rPr lang="en-US" sz="1400" b="1" dirty="0" err="1">
                          <a:effectLst/>
                          <a:latin typeface="Google Sans Text"/>
                        </a:rPr>
                        <a:t>Shrouk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 Ali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. </a:t>
                      </a:r>
                      <a:br>
                        <a:rPr lang="en-US" sz="1400" dirty="0">
                          <a:effectLst/>
                          <a:latin typeface="Google Sans Text"/>
                        </a:rPr>
                      </a:br>
                      <a:r>
                        <a:rPr lang="en-US" sz="1400" dirty="0">
                          <a:effectLst/>
                          <a:latin typeface="Google Sans Text"/>
                        </a:rPr>
                        <a:t>-The content focus should be on </a:t>
                      </a:r>
                      <a:r>
                        <a:rPr lang="en-US" sz="1400" i="1" dirty="0">
                          <a:effectLst/>
                          <a:latin typeface="Google Sans Text"/>
                        </a:rPr>
                        <a:t>educating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the </a:t>
                      </a:r>
                      <a:r>
                        <a:rPr lang="en-US" sz="1400" u="none" dirty="0">
                          <a:effectLst/>
                          <a:latin typeface="Google Sans Text"/>
                        </a:rPr>
                        <a:t>audience</a:t>
                      </a:r>
                      <a:r>
                        <a:rPr lang="en-US" sz="1400" u="sng" dirty="0">
                          <a:effectLst/>
                          <a:latin typeface="Google Sans Text"/>
                        </a:rPr>
                        <a:t> about diabetes management and healthy eating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, with </a:t>
                      </a:r>
                      <a:r>
                        <a:rPr lang="en-US" sz="1400" dirty="0" err="1">
                          <a:effectLst/>
                          <a:latin typeface="Google Sans Text"/>
                        </a:rPr>
                        <a:t>GreenFork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as the certified solution.</a:t>
                      </a: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Core Strategy: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Builds trust and credibility (SPEAK objective) before the sale.</a:t>
                      </a: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3115700"/>
                  </a:ext>
                </a:extLst>
              </a:tr>
              <a:tr h="14603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B. Content &amp; Social Media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-Engagement Focus: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Dedicate content efforts to achieving a high engagement rate. </a:t>
                      </a:r>
                      <a:br>
                        <a:rPr lang="en-US" sz="1400" dirty="0">
                          <a:effectLst/>
                          <a:latin typeface="Google Sans Text"/>
                        </a:rPr>
                      </a:br>
                      <a:r>
                        <a:rPr lang="en-US" sz="1400" dirty="0">
                          <a:effectLst/>
                          <a:latin typeface="Google Sans Text"/>
                        </a:rPr>
                        <a:t>-Share engaging content like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meal photos, healthy tips, and customer testimonials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. </a:t>
                      </a:r>
                      <a:r>
                        <a:rPr lang="en-US" sz="1400" i="1" dirty="0">
                          <a:effectLst/>
                          <a:latin typeface="Google Sans Text"/>
                        </a:rPr>
                        <a:t>Generate a minimum of 60 qualified customer inquiries (Leads) via social media over 6 months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Acquisition/Awareness Goal: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Gain a minimum of 2,000 new, relevant followers.</a:t>
                      </a: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9309251"/>
                  </a:ext>
                </a:extLst>
              </a:tr>
              <a:tr h="11700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C. Offline Presence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-High-Intent Lead Generation: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Use health fairs (Egy Health Expo with Doctors/nutritionists) to directly target Diabetic Patients. </a:t>
                      </a:r>
                      <a:br>
                        <a:rPr lang="en-US" sz="1400" dirty="0">
                          <a:effectLst/>
                          <a:latin typeface="Google Sans Text"/>
                        </a:rPr>
                      </a:br>
                      <a:r>
                        <a:rPr lang="en-US" sz="1400" dirty="0">
                          <a:effectLst/>
                          <a:latin typeface="Google Sans Text"/>
                        </a:rPr>
                        <a:t>-Use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Cairo Food Week 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for visual appeal and tasting samples to attract the broader Employee segment.</a:t>
                      </a: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Trial Marketing: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Converts leads with low-risk testing.</a:t>
                      </a: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1717043"/>
                  </a:ext>
                </a:extLst>
              </a:tr>
              <a:tr h="1301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D. Digital Ads</a:t>
                      </a:r>
                      <a:endParaRPr lang="en-US" sz="1400" dirty="0">
                        <a:effectLst/>
                        <a:latin typeface="Google Sans Text"/>
                      </a:endParaRP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-Targeted Campaigns: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Use paid Meta campaigns to target the psychographics of the corporate high-performer (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time-poor, health-conscious, tech-savvy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) and use Google Ads to capture high-intent searchers for "diabetic meal delivery Cairo".</a:t>
                      </a: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Drives online visibility and effective customer reach.</a:t>
                      </a:r>
                    </a:p>
                  </a:txBody>
                  <a:tcPr marL="35733" marR="35733" marT="17867" marB="17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6309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266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6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447045-8BA6-6C73-4490-A66C4F13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F644C57-EA46-7E00-CB41-814BF068D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75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79A6A7-4FAE-03AE-FA54-8259025CD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3124"/>
            <a:ext cx="10194925" cy="1354217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“Phase 1: Foundation &amp; Authority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(Days 1-90)”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CD6FA1F-6AC6-494E-7EC0-B8BEE8954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1A0361EF-59F3-4DAB-437B-7408A0721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25476"/>
              </p:ext>
            </p:extLst>
          </p:nvPr>
        </p:nvGraphicFramePr>
        <p:xfrm>
          <a:off x="381000" y="1697082"/>
          <a:ext cx="11430000" cy="5496088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52650200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4295039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333327404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47035350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439691979"/>
                    </a:ext>
                  </a:extLst>
                </a:gridCol>
              </a:tblGrid>
              <a:tr h="147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Day Range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Core Goal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Tactic Focus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Key Actions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Responsibility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5832032"/>
                  </a:ext>
                </a:extLst>
              </a:tr>
              <a:tr h="1132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Days 1-30</a:t>
                      </a:r>
                      <a:endParaRPr lang="en-US" sz="1400" dirty="0">
                        <a:effectLst/>
                        <a:latin typeface="Google Sans Text"/>
                      </a:endParaRP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Product Awareness &amp; Authority Launch</a:t>
                      </a:r>
                      <a:endParaRPr lang="en-US" sz="1400" dirty="0">
                        <a:effectLst/>
                        <a:latin typeface="Google Sans Text"/>
                      </a:endParaRP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  <a:latin typeface="Google Sans Text"/>
                        </a:rPr>
                        <a:t>Product, Promotion (Influencers)</a:t>
                      </a: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* Finalize product certification &amp; nutritional labels. </a:t>
                      </a:r>
                      <a:br>
                        <a:rPr lang="en-US" sz="1400" dirty="0">
                          <a:effectLst/>
                          <a:latin typeface="Google Sans Text"/>
                        </a:rPr>
                      </a:br>
                      <a:r>
                        <a:rPr lang="en-US" sz="1400" dirty="0">
                          <a:effectLst/>
                          <a:latin typeface="Google Sans Text"/>
                        </a:rPr>
                        <a:t>* Secure contracts with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Dr. Kandeel &amp; Dr. Ali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. </a:t>
                      </a:r>
                      <a:br>
                        <a:rPr lang="en-US" sz="1400" dirty="0">
                          <a:effectLst/>
                          <a:latin typeface="Google Sans Text"/>
                        </a:rPr>
                      </a:br>
                      <a:r>
                        <a:rPr lang="en-US" sz="1400" dirty="0">
                          <a:effectLst/>
                          <a:latin typeface="Google Sans Text"/>
                        </a:rPr>
                        <a:t>* </a:t>
                      </a:r>
                      <a:r>
                        <a:rPr lang="en-US" sz="1400" b="1" u="sng" dirty="0">
                          <a:effectLst/>
                          <a:latin typeface="Google Sans Text"/>
                        </a:rPr>
                        <a:t>Finalize app update scope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(tracking/customization).</a:t>
                      </a: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  <a:latin typeface="Google Sans Text"/>
                        </a:rPr>
                        <a:t>Product &amp; Marketing</a:t>
                      </a: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4335865"/>
                  </a:ext>
                </a:extLst>
              </a:tr>
              <a:tr h="1132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Days 31-60</a:t>
                      </a:r>
                      <a:endParaRPr lang="en-US" sz="1400" dirty="0">
                        <a:effectLst/>
                        <a:latin typeface="Google Sans Text"/>
                      </a:endParaRP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Lead Generation &amp; Trial Prep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  <a:latin typeface="Google Sans Text"/>
                        </a:rPr>
                        <a:t>Promotion, Price (B2B/Offline)</a:t>
                      </a: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*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Launch Authority Content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. * Develop B2B corporate pricing and sales pitch. </a:t>
                      </a:r>
                      <a:br>
                        <a:rPr lang="en-US" sz="1400" dirty="0">
                          <a:effectLst/>
                          <a:latin typeface="Google Sans Text"/>
                        </a:rPr>
                      </a:br>
                      <a:r>
                        <a:rPr lang="en-US" sz="1400" dirty="0">
                          <a:effectLst/>
                          <a:latin typeface="Google Sans Text"/>
                        </a:rPr>
                        <a:t>* Secure booth space at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Egy Health Expo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or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Cairo Food Week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  <a:latin typeface="Google Sans Text"/>
                        </a:rPr>
                        <a:t>Marketing &amp; Sales</a:t>
                      </a: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3147775"/>
                  </a:ext>
                </a:extLst>
              </a:tr>
              <a:tr h="1396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Days 61-90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Initial Conversion &amp; Logistics Test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  <a:latin typeface="Google Sans Text"/>
                        </a:rPr>
                        <a:t>Price, Place (Trial &amp; Reliability)</a:t>
                      </a: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* Execute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Offline Trial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(Event participation &amp; sample distribution).</a:t>
                      </a:r>
                      <a:br>
                        <a:rPr lang="en-US" sz="1400" dirty="0">
                          <a:effectLst/>
                          <a:latin typeface="Google Sans Text"/>
                        </a:rPr>
                      </a:br>
                      <a:r>
                        <a:rPr lang="en-US" sz="1400" dirty="0">
                          <a:effectLst/>
                          <a:latin typeface="Google Sans Text"/>
                        </a:rPr>
                        <a:t> * Conduct 4-week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Logistics Audit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testing delivery guarantee.</a:t>
                      </a:r>
                      <a:br>
                        <a:rPr lang="en-US" sz="1400" dirty="0">
                          <a:effectLst/>
                          <a:latin typeface="Google Sans Text"/>
                        </a:rPr>
                      </a:br>
                      <a:r>
                        <a:rPr lang="en-US" sz="1400" dirty="0">
                          <a:effectLst/>
                          <a:latin typeface="Google Sans Text"/>
                        </a:rPr>
                        <a:t>* Start B2B outreach to secure {3-5} corporate partners.</a:t>
                      </a: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Sales &amp; Operations</a:t>
                      </a:r>
                    </a:p>
                  </a:txBody>
                  <a:tcPr marL="40522" marR="40522" marT="20261" marB="20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4667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83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2DFA8E-D4C1-29C2-7747-AC90F3404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7" y="0"/>
            <a:ext cx="10194925" cy="1354217"/>
          </a:xfrm>
        </p:spPr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2: Optimization &amp; Conversion (Days 91-180)”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71E0AE-DB43-12D8-2C0F-F3C7B947E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85AB4FBF-CB8B-E557-9B3D-093610AB0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653182"/>
              </p:ext>
            </p:extLst>
          </p:nvPr>
        </p:nvGraphicFramePr>
        <p:xfrm>
          <a:off x="523875" y="1447800"/>
          <a:ext cx="11144250" cy="5258204"/>
        </p:xfrm>
        <a:graphic>
          <a:graphicData uri="http://schemas.openxmlformats.org/drawingml/2006/table">
            <a:tbl>
              <a:tblPr/>
              <a:tblGrid>
                <a:gridCol w="2274492">
                  <a:extLst>
                    <a:ext uri="{9D8B030D-6E8A-4147-A177-3AD203B41FA5}">
                      <a16:colId xmlns:a16="http://schemas.microsoft.com/office/drawing/2014/main" xmlns="" val="716210407"/>
                    </a:ext>
                  </a:extLst>
                </a:gridCol>
                <a:gridCol w="2274492">
                  <a:extLst>
                    <a:ext uri="{9D8B030D-6E8A-4147-A177-3AD203B41FA5}">
                      <a16:colId xmlns:a16="http://schemas.microsoft.com/office/drawing/2014/main" xmlns="" val="1709620455"/>
                    </a:ext>
                  </a:extLst>
                </a:gridCol>
                <a:gridCol w="2274492">
                  <a:extLst>
                    <a:ext uri="{9D8B030D-6E8A-4147-A177-3AD203B41FA5}">
                      <a16:colId xmlns:a16="http://schemas.microsoft.com/office/drawing/2014/main" xmlns="" val="2797080443"/>
                    </a:ext>
                  </a:extLst>
                </a:gridCol>
                <a:gridCol w="2274492">
                  <a:extLst>
                    <a:ext uri="{9D8B030D-6E8A-4147-A177-3AD203B41FA5}">
                      <a16:colId xmlns:a16="http://schemas.microsoft.com/office/drawing/2014/main" xmlns="" val="1594762058"/>
                    </a:ext>
                  </a:extLst>
                </a:gridCol>
                <a:gridCol w="2046282">
                  <a:extLst>
                    <a:ext uri="{9D8B030D-6E8A-4147-A177-3AD203B41FA5}">
                      <a16:colId xmlns:a16="http://schemas.microsoft.com/office/drawing/2014/main" xmlns="" val="3427655691"/>
                    </a:ext>
                  </a:extLst>
                </a:gridCol>
              </a:tblGrid>
              <a:tr h="2176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Day Range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Core Goal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Tactic Focus</a:t>
                      </a:r>
                      <a:endParaRPr lang="en-US" sz="1400" dirty="0">
                        <a:effectLst/>
                        <a:latin typeface="Google Sans Text"/>
                      </a:endParaRP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Key Actions</a:t>
                      </a:r>
                      <a:endParaRPr lang="en-US" sz="1400" dirty="0">
                        <a:effectLst/>
                        <a:latin typeface="Google Sans Text"/>
                      </a:endParaRP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Responsibility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0427610"/>
                  </a:ext>
                </a:extLst>
              </a:tr>
              <a:tr h="1525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Days 91-120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Subscription Scale &amp; App Improvement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Sell, Sizzle, Product (CLV &amp; NPS)</a:t>
                      </a: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* Launch first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NPS survey.</a:t>
                      </a:r>
                      <a:br>
                        <a:rPr lang="en-US" sz="1400" b="1" dirty="0">
                          <a:effectLst/>
                          <a:latin typeface="Google Sans Text"/>
                        </a:rPr>
                      </a:br>
                      <a:r>
                        <a:rPr lang="en-US" sz="1400" dirty="0">
                          <a:effectLst/>
                          <a:latin typeface="Google Sans Text"/>
                        </a:rPr>
                        <a:t>* Release and promote the enhanced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app features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(tracking/</a:t>
                      </a:r>
                      <a:r>
                        <a:rPr lang="en-US" sz="1400" dirty="0" err="1">
                          <a:effectLst/>
                          <a:latin typeface="Google Sans Text"/>
                        </a:rPr>
                        <a:t>Calori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Calc).</a:t>
                      </a:r>
                      <a:br>
                        <a:rPr lang="en-US" sz="1400" dirty="0">
                          <a:effectLst/>
                          <a:latin typeface="Google Sans Text"/>
                        </a:rPr>
                      </a:br>
                      <a:r>
                        <a:rPr lang="en-US" sz="1400" dirty="0">
                          <a:effectLst/>
                          <a:latin typeface="Google Sans Text"/>
                        </a:rPr>
                        <a:t>*Optimize Ads to hit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ROAS 3:1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  <a:latin typeface="Google Sans Text"/>
                        </a:rPr>
                        <a:t>Marketing &amp; Product</a:t>
                      </a: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72473809"/>
                  </a:ext>
                </a:extLst>
              </a:tr>
              <a:tr h="11520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Days 121-150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Partner Conversion &amp; Retention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Save, Serve (B2B &amp; CSAT)</a:t>
                      </a: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effectLst/>
                          <a:latin typeface="Google Sans Text"/>
                        </a:rPr>
                        <a:t>Close 1-2 corporate B2B contracts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* Initiate referral partnerships with 2-3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fitness centers/clinics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* Maintain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CSAT score 90% +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  <a:latin typeface="Google Sans Text"/>
                        </a:rPr>
                        <a:t>Sales &amp; Operations</a:t>
                      </a: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9127624"/>
                  </a:ext>
                </a:extLst>
              </a:tr>
              <a:tr h="18995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Days 151-180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effectLst/>
                          <a:latin typeface="Google Sans Text"/>
                        </a:rPr>
                        <a:t>Final Objective Review</a:t>
                      </a:r>
                      <a:endParaRPr lang="en-US" sz="1400">
                        <a:effectLst/>
                        <a:latin typeface="Google Sans Text"/>
                      </a:endParaRP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  <a:latin typeface="Google Sans Text"/>
                        </a:rPr>
                        <a:t>All 5S Objectives</a:t>
                      </a: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* Final subscription push to hit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300 new sign-ups/month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 (40%} revenue from subscriptions).</a:t>
                      </a:r>
                      <a:br>
                        <a:rPr lang="en-US" sz="1400" dirty="0">
                          <a:effectLst/>
                          <a:latin typeface="Google Sans Text"/>
                        </a:rPr>
                      </a:br>
                      <a:r>
                        <a:rPr lang="en-US" sz="1400" dirty="0">
                          <a:effectLst/>
                          <a:latin typeface="Google Sans Text"/>
                        </a:rPr>
                        <a:t>* Perform final </a:t>
                      </a:r>
                      <a:r>
                        <a:rPr lang="en-US" sz="1400" b="1" dirty="0">
                          <a:effectLst/>
                          <a:latin typeface="Google Sans Text"/>
                        </a:rPr>
                        <a:t>99% order accuracy check</a:t>
                      </a:r>
                      <a:r>
                        <a:rPr lang="en-US" sz="1400" dirty="0">
                          <a:effectLst/>
                          <a:latin typeface="Google Sans Text"/>
                        </a:rPr>
                        <a:t>.</a:t>
                      </a:r>
                      <a:br>
                        <a:rPr lang="en-US" sz="1400" dirty="0">
                          <a:effectLst/>
                          <a:latin typeface="Google Sans Text"/>
                        </a:rPr>
                      </a:br>
                      <a:r>
                        <a:rPr lang="en-US" sz="1400" b="1" u="sng" dirty="0">
                          <a:effectLst/>
                          <a:latin typeface="Google Sans Text"/>
                        </a:rPr>
                        <a:t># Compile data for 6-Month Review and next strategy cycle.</a:t>
                      </a: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  <a:latin typeface="Google Sans Text"/>
                        </a:rPr>
                        <a:t>All Teams &amp; Management</a:t>
                      </a:r>
                    </a:p>
                  </a:txBody>
                  <a:tcPr marL="35095" marR="35095" marT="17548" marB="1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021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77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E4C298-7701-2B47-B05A-96203707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7" y="609600"/>
            <a:ext cx="10194925" cy="830997"/>
          </a:xfrm>
        </p:spPr>
        <p:txBody>
          <a:bodyPr/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 Gothic Next Heavy" panose="020F0502020204030204" pitchFamily="34" charset="0"/>
                <a:cs typeface="Verdana"/>
              </a:rPr>
              <a:t>“Project</a:t>
            </a:r>
            <a:r>
              <a:rPr lang="en-US" sz="5400" spc="-2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 Gothic Next Heavy" panose="020F0502020204030204" pitchFamily="34" charset="0"/>
                <a:cs typeface="Verdana"/>
              </a:rPr>
              <a:t> </a:t>
            </a:r>
            <a:r>
              <a:rPr lang="en-US" sz="5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 Gothic Next Heavy" panose="020F0502020204030204" pitchFamily="34" charset="0"/>
                <a:cs typeface="Verdana"/>
              </a:rPr>
              <a:t>Idea”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e Gothic Next Heavy" panose="020F0502020204030204" pitchFamily="34" charset="0"/>
              <a:cs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E0F0B4-8E4D-EB90-DA34-054F95080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7" y="2590800"/>
            <a:ext cx="10604500" cy="2287806"/>
          </a:xfrm>
        </p:spPr>
        <p:txBody>
          <a:bodyPr/>
          <a:lstStyle/>
          <a:p>
            <a:pPr marL="356870" marR="386080" indent="-344805">
              <a:lnSpc>
                <a:spcPct val="100000"/>
              </a:lnSpc>
            </a:pPr>
            <a:r>
              <a:rPr lang="en-US" sz="2400" b="1" spc="9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Verdana"/>
              </a:rPr>
              <a:t> Concept:</a:t>
            </a:r>
            <a:r>
              <a:rPr lang="en-US" sz="2400" b="1" spc="-12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Verdana"/>
              </a:rPr>
              <a:t> </a:t>
            </a:r>
            <a:r>
              <a:rPr lang="en-US" sz="2400" spc="19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A</a:t>
            </a:r>
            <a:r>
              <a:rPr lang="en-US" sz="2400" spc="-204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healthy,</a:t>
            </a:r>
            <a:r>
              <a:rPr lang="en-US" sz="2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organic</a:t>
            </a:r>
            <a:r>
              <a:rPr lang="en-US" sz="2400" spc="-18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7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food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brand App</a:t>
            </a:r>
            <a:r>
              <a:rPr lang="en-US" sz="2400" spc="-17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6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in</a:t>
            </a:r>
            <a:r>
              <a:rPr lang="en-US" sz="2400" spc="-27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Egypt</a:t>
            </a:r>
            <a:r>
              <a:rPr lang="en-US" sz="24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.</a:t>
            </a:r>
            <a:br>
              <a:rPr lang="en-US" sz="24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</a:b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Verdana"/>
            </a:endParaRPr>
          </a:p>
          <a:p>
            <a:pPr marL="356870" marR="94615" indent="-344805">
              <a:lnSpc>
                <a:spcPct val="100000"/>
              </a:lnSpc>
              <a:spcBef>
                <a:spcPts val="990"/>
              </a:spcBef>
            </a:pPr>
            <a:r>
              <a:rPr lang="en-US" sz="2400" spc="-7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Verdana"/>
              </a:rPr>
              <a:t>Focus:</a:t>
            </a:r>
            <a:r>
              <a:rPr lang="en-US" sz="2400" spc="-17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Verdana"/>
              </a:rPr>
              <a:t> </a:t>
            </a:r>
            <a:r>
              <a:rPr lang="en-US" sz="2400" spc="-1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Delivering</a:t>
            </a:r>
            <a:r>
              <a:rPr lang="en-US" sz="2400" spc="-24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50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100%</a:t>
            </a:r>
            <a:r>
              <a:rPr lang="en-US" sz="2400" spc="-16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organic</a:t>
            </a:r>
            <a:r>
              <a:rPr lang="en-US" sz="2400" spc="-1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and </a:t>
            </a:r>
            <a:r>
              <a:rPr lang="en-US" sz="24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healthy</a:t>
            </a:r>
            <a:r>
              <a:rPr lang="en-US" sz="2400" spc="-19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meals</a:t>
            </a:r>
            <a:r>
              <a:rPr lang="en-US" sz="2400" spc="-24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nationwide</a:t>
            </a:r>
            <a:r>
              <a:rPr lang="en-US" sz="24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.</a:t>
            </a:r>
            <a:br>
              <a:rPr lang="en-US" sz="24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</a:b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Verdana"/>
            </a:endParaRPr>
          </a:p>
          <a:p>
            <a:pPr marL="356870" marR="5080" indent="-344805">
              <a:lnSpc>
                <a:spcPct val="100000"/>
              </a:lnSpc>
              <a:spcBef>
                <a:spcPts val="1015"/>
              </a:spcBef>
            </a:pPr>
            <a:r>
              <a:rPr lang="en-US" sz="2400" spc="-7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Verdana"/>
              </a:rPr>
              <a:t>Specialty:</a:t>
            </a:r>
            <a:r>
              <a:rPr lang="en-US" sz="2400" spc="-229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Verdana"/>
              </a:rPr>
              <a:t> </a:t>
            </a:r>
            <a:r>
              <a:rPr lang="en-US" sz="24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Providing</a:t>
            </a:r>
            <a:r>
              <a:rPr lang="en-US" sz="2400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specialized </a:t>
            </a:r>
            <a:r>
              <a:rPr lang="en-US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packages</a:t>
            </a:r>
            <a:r>
              <a:rPr lang="en-US" sz="2400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5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for</a:t>
            </a:r>
            <a:r>
              <a:rPr lang="en-US" sz="2400" spc="-27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10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people</a:t>
            </a:r>
            <a:r>
              <a:rPr lang="en-US" sz="2400" spc="-23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with</a:t>
            </a:r>
            <a:r>
              <a:rPr lang="en-US" sz="2400" spc="-2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Diabetes.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Verdana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</a:endParaRPr>
          </a:p>
        </p:txBody>
      </p:sp>
      <p:pic>
        <p:nvPicPr>
          <p:cNvPr id="5" name="Graphic 4" descr="Lights On with solid fill">
            <a:extLst>
              <a:ext uri="{FF2B5EF4-FFF2-40B4-BE49-F238E27FC236}">
                <a16:creationId xmlns:a16="http://schemas.microsoft.com/office/drawing/2014/main" xmlns="" id="{29904A90-D325-793C-9D7D-3C31A2D5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47767" y="609600"/>
            <a:ext cx="1091389" cy="10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34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DBE364-6735-D907-7B00-898FE806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005" y="3124201"/>
            <a:ext cx="1482995" cy="685800"/>
          </a:xfrm>
        </p:spPr>
        <p:txBody>
          <a:bodyPr/>
          <a:lstStyle/>
          <a:p>
            <a:endParaRPr lang="en-US" sz="1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502040204020203" pitchFamily="18" charset="0"/>
              <a:cs typeface="Vijaya" panose="020B05020402040202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88D4F38-39B1-CC8B-38C5-F6AB5E805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400" y="2159761"/>
            <a:ext cx="10604500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72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955B8F-070F-22BE-9662-644C061A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2E77ACD-1BFD-9FA8-4B2D-767561B0F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FFDA96-6FB8-7E96-31E2-217984873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601980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8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E86474-0EF1-5DE3-8F2A-1AFC2E06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9517"/>
            <a:ext cx="122015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“Usage Of Time”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AE76E20-FA3B-7526-B6A1-7A652DBA2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21A80616-0BCB-0C11-A591-2851D071B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192662"/>
              </p:ext>
            </p:extLst>
          </p:nvPr>
        </p:nvGraphicFramePr>
        <p:xfrm>
          <a:off x="1752600" y="1981200"/>
          <a:ext cx="6977238" cy="3956154"/>
        </p:xfrm>
        <a:graphic>
          <a:graphicData uri="http://schemas.openxmlformats.org/drawingml/2006/table">
            <a:tbl>
              <a:tblPr/>
              <a:tblGrid>
                <a:gridCol w="2325746">
                  <a:extLst>
                    <a:ext uri="{9D8B030D-6E8A-4147-A177-3AD203B41FA5}">
                      <a16:colId xmlns:a16="http://schemas.microsoft.com/office/drawing/2014/main" xmlns="" val="2377735284"/>
                    </a:ext>
                  </a:extLst>
                </a:gridCol>
                <a:gridCol w="2325746">
                  <a:extLst>
                    <a:ext uri="{9D8B030D-6E8A-4147-A177-3AD203B41FA5}">
                      <a16:colId xmlns:a16="http://schemas.microsoft.com/office/drawing/2014/main" xmlns="" val="4048813190"/>
                    </a:ext>
                  </a:extLst>
                </a:gridCol>
                <a:gridCol w="2325746">
                  <a:extLst>
                    <a:ext uri="{9D8B030D-6E8A-4147-A177-3AD203B41FA5}">
                      <a16:colId xmlns:a16="http://schemas.microsoft.com/office/drawing/2014/main" xmlns="" val="1660166702"/>
                    </a:ext>
                  </a:extLst>
                </a:gridCol>
              </a:tblGrid>
              <a:tr h="5615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  <a:latin typeface="Google Sans Text"/>
                        </a:rPr>
                        <a:t>Platform</a:t>
                      </a:r>
                      <a:endParaRPr lang="en-US" sz="1600">
                        <a:effectLst/>
                        <a:latin typeface="Google Sans Text"/>
                      </a:endParaRP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How Much</a:t>
                      </a:r>
                      <a:endParaRPr lang="en-US" sz="1600" dirty="0">
                        <a:effectLst/>
                        <a:latin typeface="Google Sans Text"/>
                      </a:endParaRP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Target Time Slots</a:t>
                      </a:r>
                      <a:endParaRPr lang="en-US" sz="1600" dirty="0">
                        <a:effectLst/>
                        <a:latin typeface="Google Sans Text"/>
                      </a:endParaRP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8349623"/>
                  </a:ext>
                </a:extLst>
              </a:tr>
              <a:tr h="10428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Facebook </a:t>
                      </a:r>
                      <a:endParaRPr lang="en-US" sz="1600" dirty="0">
                        <a:effectLst/>
                        <a:latin typeface="Google Sans Text"/>
                      </a:endParaRP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Google Sans Text"/>
                        </a:rPr>
                        <a:t>3-4 times per week (Feed) </a:t>
                      </a:r>
                      <a:br>
                        <a:rPr lang="en-US" sz="1600" dirty="0">
                          <a:effectLst/>
                          <a:latin typeface="Google Sans Text"/>
                        </a:rPr>
                      </a:br>
                      <a:r>
                        <a:rPr lang="en-US" sz="1600" dirty="0">
                          <a:effectLst/>
                          <a:latin typeface="Google Sans Text"/>
                        </a:rPr>
                        <a:t>+</a:t>
                      </a:r>
                      <a:br>
                        <a:rPr lang="en-US" sz="1600" dirty="0">
                          <a:effectLst/>
                          <a:latin typeface="Google Sans Text"/>
                        </a:rPr>
                      </a:br>
                      <a:r>
                        <a:rPr lang="en-US" sz="1600" dirty="0">
                          <a:effectLst/>
                          <a:latin typeface="Google Sans Text"/>
                        </a:rPr>
                        <a:t>3 Stories/Week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Google Sans Text"/>
                        </a:rPr>
                        <a:t>1:00 PM (Lunch Break), 7:00 PM – 9:00 PM (Evening Scroll)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6974409"/>
                  </a:ext>
                </a:extLst>
              </a:tr>
              <a:tr h="10428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Instagram </a:t>
                      </a:r>
                      <a:endParaRPr lang="en-US" sz="1600" dirty="0">
                        <a:effectLst/>
                        <a:latin typeface="Google Sans Text"/>
                      </a:endParaRP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Google Sans Text"/>
                        </a:rPr>
                        <a:t>5 Feed Posts/Week + </a:t>
                      </a:r>
                      <a:r>
                        <a:rPr lang="en-US" sz="1600" b="1" dirty="0">
                          <a:effectLst/>
                          <a:latin typeface="Google Sans Text"/>
                        </a:rPr>
                        <a:t>Daily</a:t>
                      </a:r>
                      <a:r>
                        <a:rPr lang="en-US" sz="1600" dirty="0">
                          <a:effectLst/>
                          <a:latin typeface="Google Sans Text"/>
                        </a:rPr>
                        <a:t> Stories</a:t>
                      </a:r>
                      <a:br>
                        <a:rPr lang="en-US" sz="1600" dirty="0">
                          <a:effectLst/>
                          <a:latin typeface="Google Sans Text"/>
                        </a:rPr>
                      </a:br>
                      <a:r>
                        <a:rPr lang="en-US" sz="1600" dirty="0">
                          <a:effectLst/>
                          <a:latin typeface="Google Sans Text"/>
                        </a:rPr>
                        <a:t> +</a:t>
                      </a:r>
                      <a:br>
                        <a:rPr lang="en-US" sz="1600" dirty="0">
                          <a:effectLst/>
                          <a:latin typeface="Google Sans Text"/>
                        </a:rPr>
                      </a:br>
                      <a:r>
                        <a:rPr lang="en-US" sz="1600" dirty="0">
                          <a:effectLst/>
                          <a:latin typeface="Google Sans Text"/>
                        </a:rPr>
                        <a:t>2 Reels/Week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  <a:latin typeface="Google Sans Text"/>
                        </a:rPr>
                        <a:t>11:00 AM – 1:00 PM (Lunch Scroll), 6:00 PM – 8:00 PM (Dinner Planning)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48702186"/>
                  </a:ext>
                </a:extLst>
              </a:tr>
              <a:tr h="12834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effectLst/>
                          <a:latin typeface="Google Sans Text"/>
                        </a:rPr>
                        <a:t>TikTok </a:t>
                      </a:r>
                      <a:endParaRPr lang="en-US" sz="1600" dirty="0">
                        <a:effectLst/>
                        <a:latin typeface="Google Sans Text"/>
                      </a:endParaRP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Google Sans Text"/>
                        </a:rPr>
                        <a:t>3-5 Posts/Week (Short-Form Video)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Google Sans Text"/>
                        </a:rPr>
                        <a:t>12:00 PM – 3:00 PM (Lunch/Midday), 6:00 PM – 9:00 PM (Evening)</a:t>
                      </a:r>
                    </a:p>
                  </a:txBody>
                  <a:tcPr marL="80217" marR="80217" marT="40109" marB="401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2704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108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DEECEB-E312-17DF-F0A4-6AC8FEA7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3124"/>
            <a:ext cx="11363325" cy="67710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“Facebook Content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Calender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 Month)”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083AEA-1993-0E48-7C3D-022EF70BC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D550C49-7A78-6647-47BD-E058E9262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02857"/>
              </p:ext>
            </p:extLst>
          </p:nvPr>
        </p:nvGraphicFramePr>
        <p:xfrm>
          <a:off x="787400" y="767589"/>
          <a:ext cx="10906125" cy="5963232"/>
        </p:xfrm>
        <a:graphic>
          <a:graphicData uri="http://schemas.openxmlformats.org/drawingml/2006/table">
            <a:tbl>
              <a:tblPr/>
              <a:tblGrid>
                <a:gridCol w="2181225">
                  <a:extLst>
                    <a:ext uri="{9D8B030D-6E8A-4147-A177-3AD203B41FA5}">
                      <a16:colId xmlns:a16="http://schemas.microsoft.com/office/drawing/2014/main" xmlns="" val="340758597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xmlns="" val="375800378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xmlns="" val="1396954109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xmlns="" val="1691055923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xmlns="" val="3110204609"/>
                    </a:ext>
                  </a:extLst>
                </a:gridCol>
              </a:tblGrid>
              <a:tr h="125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Week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Day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Segment Focus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Title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Caption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8305448"/>
                  </a:ext>
                </a:extLst>
              </a:tr>
              <a:tr h="5859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1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Friday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 (Diabetic Patients)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 dirty="0">
                          <a:effectLst/>
                          <a:latin typeface="Google Sans Text"/>
                        </a:rPr>
                        <a:t>تحكم في سكرك بسهولة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 /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Easy Blood Sugar Management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صحتك أهم!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💙 Greenfork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بتقدم وجبات محسوبة الكربوهيدرات ونسبة السكر، مخصوص لمرضى السكري.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Delicious food that keeps your glucose steady.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شوف قائمة الـ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Diabetic Meals! #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وجبات_مرضى_السكري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DiabeticMealsEG</a:t>
                      </a: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8737159"/>
                  </a:ext>
                </a:extLst>
              </a:tr>
              <a:tr h="47034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Monday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Product (Juice)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Morning Detox &amp; Energy Boost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 dirty="0">
                          <a:effectLst/>
                          <a:latin typeface="Google Sans Text"/>
                        </a:rPr>
                        <a:t>محتاج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start </a:t>
                      </a:r>
                      <a:r>
                        <a:rPr lang="ar-EG" sz="800" b="1" dirty="0">
                          <a:effectLst/>
                          <a:latin typeface="Google Sans Text"/>
                        </a:rPr>
                        <a:t>قوي ليومك؟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🔋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عصير الـ "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Morning Booster"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بتاعنا مليان 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antioxidants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وفيتامينات طبيعية.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The quickest way to get your vitamins!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اشترك دلوقتي! #</a:t>
                      </a:r>
                      <a:r>
                        <a:rPr lang="en-US" sz="800" dirty="0" err="1">
                          <a:effectLst/>
                          <a:latin typeface="Google Sans Text"/>
                        </a:rPr>
                        <a:t>GreenforkJuice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#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عصائر_صحية</a:t>
                      </a: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2304431"/>
                  </a:ext>
                </a:extLst>
              </a:tr>
              <a:tr h="47034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Thursday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(Employees)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وداعًا للـ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Takeaway!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/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Stop the Office Takeout!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 dirty="0">
                          <a:effectLst/>
                          <a:latin typeface="Google Sans Text"/>
                        </a:rPr>
                        <a:t>غداء صحي يوصل لحد مكتبك!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💼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وفر فلوسك ووقتك واختار وجبات </a:t>
                      </a:r>
                      <a:r>
                        <a:rPr lang="en-US" sz="800" dirty="0" err="1">
                          <a:effectLst/>
                          <a:latin typeface="Google Sans Text"/>
                        </a:rPr>
                        <a:t>Greenfork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.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هتكون 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energetic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ومفيش إحساس بالخمول بعد الغداء.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Delivery to all major business districts!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#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غداء_الموظفين #</a:t>
                      </a:r>
                      <a:r>
                        <a:rPr lang="en-US" sz="800" dirty="0" err="1">
                          <a:effectLst/>
                          <a:latin typeface="Google Sans Text"/>
                        </a:rPr>
                        <a:t>OfficeLunch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2076514"/>
                  </a:ext>
                </a:extLst>
              </a:tr>
              <a:tr h="35478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Sat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Engagement/Q&amp;A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Which Meal is Your Goal?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 dirty="0">
                          <a:effectLst/>
                          <a:latin typeface="Google Sans Text"/>
                        </a:rPr>
                        <a:t>ايه هدفك الصحي الفترة دي؟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👇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نحافة، بناء عضل، ولا ثبات وزن؟ اختار خطة وجباتك من </a:t>
                      </a:r>
                      <a:r>
                        <a:rPr lang="en-US" sz="800" dirty="0" err="1">
                          <a:effectLst/>
                          <a:latin typeface="Google Sans Text"/>
                        </a:rPr>
                        <a:t>Greenfork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!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Let us handle the cooking!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#HealthyGoals #FitnessEG</a:t>
                      </a: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2587042"/>
                  </a:ext>
                </a:extLst>
              </a:tr>
              <a:tr h="4703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2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Mon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(Fitness/Bodybuilders)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Protein Mix Muscle Fuel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 dirty="0">
                          <a:effectLst/>
                          <a:latin typeface="Google Sans Text"/>
                        </a:rPr>
                        <a:t>وصل الـ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Gains </a:t>
                      </a:r>
                      <a:r>
                        <a:rPr lang="ar-EG" sz="800" b="1" dirty="0">
                          <a:effectLst/>
                          <a:latin typeface="Google Sans Text"/>
                        </a:rPr>
                        <a:t>لحد عندك!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💪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البروتين ميكس بتاع </a:t>
                      </a:r>
                      <a:r>
                        <a:rPr lang="en-US" sz="800" dirty="0" err="1">
                          <a:effectLst/>
                          <a:latin typeface="Google Sans Text"/>
                        </a:rPr>
                        <a:t>Greenfork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مصمم خصيصاً لدعم استشفاء العضلات.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High-quality protein, zero fuss.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اطلب ميكساتك الأسبوع ده! #بروتين_صحي #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MuscleFuel</a:t>
                      </a: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6851447"/>
                  </a:ext>
                </a:extLst>
              </a:tr>
              <a:tr h="47034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Wed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(College Students)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Smart Food, Smart Studying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 dirty="0">
                          <a:effectLst/>
                          <a:latin typeface="Google Sans Text"/>
                        </a:rPr>
                        <a:t>أكل صحي للمذاكرة؟ أيوه!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🧠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وجبات </a:t>
                      </a:r>
                      <a:r>
                        <a:rPr lang="en-US" sz="800" dirty="0" err="1">
                          <a:effectLst/>
                          <a:latin typeface="Google Sans Text"/>
                        </a:rPr>
                        <a:t>Greenfork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بتديك التركيز اللازم للامتحانات ومبتخليكش تحس بالـ "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Crash"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بتاع السكر.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Order today and focus on your grades!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#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وجبات_الجامعة #</a:t>
                      </a:r>
                      <a:r>
                        <a:rPr lang="en-US" sz="800" dirty="0" err="1">
                          <a:effectLst/>
                          <a:latin typeface="Google Sans Text"/>
                        </a:rPr>
                        <a:t>StudentMeals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8546935"/>
                  </a:ext>
                </a:extLst>
              </a:tr>
              <a:tr h="47034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Fri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Behind the Scenes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Clean Kitchen, Healthy Food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شوف أكلنا بيتعمل إزاي!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🧑‍🍳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جولة سريعة في مطبخ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Greenfork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عشان تشوف بنفسك الـ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standards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العالية للنظافة والجودة في تحضير وجباتك.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Quality you can trust.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#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مطبخ_جرينفورك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FoodSafetyEG</a:t>
                      </a: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5837758"/>
                  </a:ext>
                </a:extLst>
              </a:tr>
              <a:tr h="35478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Sat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Engagement/Poll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Which Meal Type Are You Craving?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 dirty="0">
                          <a:effectLst/>
                          <a:latin typeface="Google Sans Text"/>
                        </a:rPr>
                        <a:t>شرقي ولا غربي؟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🤔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بتفضل تاكل فوتشيني مكرونة صحية، ولا وجبة محاشي لايت؟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Vote on your favorite healthy cuisine!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#HealthyCuisine #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أكل_صحي</a:t>
                      </a: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6093275"/>
                  </a:ext>
                </a:extLst>
              </a:tr>
              <a:tr h="4703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3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Mon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Day Post (Diabetic Tip)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Sweeteners and Glycemic Index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 dirty="0">
                          <a:effectLst/>
                          <a:latin typeface="Google Sans Text"/>
                        </a:rPr>
                        <a:t>بدائل السكر: هل هي آمنة؟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🍎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شرح مبسط لأحسن وأسوأ أنواع بدائل السكر اللي بنستخدمها في وجباتنا 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Diabetic.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Learn why we choose specific natural sweeteners.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#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بدائل_السكر #</a:t>
                      </a:r>
                      <a:r>
                        <a:rPr lang="en-US" sz="800" dirty="0" err="1">
                          <a:effectLst/>
                          <a:latin typeface="Google Sans Text"/>
                        </a:rPr>
                        <a:t>LowSugar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2349330"/>
                  </a:ext>
                </a:extLst>
              </a:tr>
              <a:tr h="47034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Wed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Promotion/Offer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خصم خاص لأول اشتراك!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 /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First-Time Subscriber Discount!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ابدأ حياة صحية بخصم!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🎉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اشترك في أي خطة أسبوعية أو شهرية واحصل على خصم 25% على أول طلب!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Limited time for new clients!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#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عروض_صحية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SubscriptionOffer</a:t>
                      </a: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2322329"/>
                  </a:ext>
                </a:extLst>
              </a:tr>
              <a:tr h="47034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Fri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Normal Clients/Maintenance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Stay Healthy, Effortlessly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مش محتاج تعمل دايت عشان تاكل صحي!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✨ Greenfork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بتقدم وجبات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Balanced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مثالية لأي شخص عايز يحافظ على صحته ووزنه من غير حرمان.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Simple, balanced, and delicious.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#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حياة_صحية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HealthyMaintenance</a:t>
                      </a: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0691540"/>
                  </a:ext>
                </a:extLst>
              </a:tr>
              <a:tr h="47034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Sat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Students/Employees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Delivery Map Showcase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 dirty="0">
                          <a:effectLst/>
                          <a:latin typeface="Google Sans Text"/>
                        </a:rPr>
                        <a:t>أين تذهب وجباتنا؟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🗺️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هل بنوصل لمنطقتك؟ صور لخريطة التوصيل بتاعتنا! </a:t>
                      </a:r>
                      <a:r>
                        <a:rPr lang="en-US" sz="800" b="1" dirty="0">
                          <a:effectLst/>
                          <a:latin typeface="Google Sans Text"/>
                        </a:rPr>
                        <a:t>Check our wide coverage across Cairo/Giza/etc.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اكتب اسم منطقتك وهنرد عليك! #توصيل_وجبات #</a:t>
                      </a:r>
                      <a:r>
                        <a:rPr lang="en-US" sz="800" dirty="0" err="1">
                          <a:effectLst/>
                          <a:latin typeface="Google Sans Text"/>
                        </a:rPr>
                        <a:t>DeliveryEG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8545" marR="8545" marT="4272" marB="42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75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93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582D64-6D97-510A-3C9F-7BDB54A1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3124"/>
            <a:ext cx="11210925" cy="67710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“Instagram Content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Calender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 Month)”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3DDD055-09A7-7974-2039-F0498985E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43A529D-A739-45F9-96C3-3E475D0E7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234684"/>
              </p:ext>
            </p:extLst>
          </p:nvPr>
        </p:nvGraphicFramePr>
        <p:xfrm>
          <a:off x="307786" y="1288478"/>
          <a:ext cx="11503212" cy="5270215"/>
        </p:xfrm>
        <a:graphic>
          <a:graphicData uri="http://schemas.openxmlformats.org/drawingml/2006/table">
            <a:tbl>
              <a:tblPr/>
              <a:tblGrid>
                <a:gridCol w="1917202">
                  <a:extLst>
                    <a:ext uri="{9D8B030D-6E8A-4147-A177-3AD203B41FA5}">
                      <a16:colId xmlns:a16="http://schemas.microsoft.com/office/drawing/2014/main" xmlns="" val="3574444218"/>
                    </a:ext>
                  </a:extLst>
                </a:gridCol>
                <a:gridCol w="1917202">
                  <a:extLst>
                    <a:ext uri="{9D8B030D-6E8A-4147-A177-3AD203B41FA5}">
                      <a16:colId xmlns:a16="http://schemas.microsoft.com/office/drawing/2014/main" xmlns="" val="2631187968"/>
                    </a:ext>
                  </a:extLst>
                </a:gridCol>
                <a:gridCol w="1917202">
                  <a:extLst>
                    <a:ext uri="{9D8B030D-6E8A-4147-A177-3AD203B41FA5}">
                      <a16:colId xmlns:a16="http://schemas.microsoft.com/office/drawing/2014/main" xmlns="" val="3008145706"/>
                    </a:ext>
                  </a:extLst>
                </a:gridCol>
                <a:gridCol w="1917202">
                  <a:extLst>
                    <a:ext uri="{9D8B030D-6E8A-4147-A177-3AD203B41FA5}">
                      <a16:colId xmlns:a16="http://schemas.microsoft.com/office/drawing/2014/main" xmlns="" val="3279622773"/>
                    </a:ext>
                  </a:extLst>
                </a:gridCol>
                <a:gridCol w="1917202">
                  <a:extLst>
                    <a:ext uri="{9D8B030D-6E8A-4147-A177-3AD203B41FA5}">
                      <a16:colId xmlns:a16="http://schemas.microsoft.com/office/drawing/2014/main" xmlns="" val="2548443805"/>
                    </a:ext>
                  </a:extLst>
                </a:gridCol>
                <a:gridCol w="1917202">
                  <a:extLst>
                    <a:ext uri="{9D8B030D-6E8A-4147-A177-3AD203B41FA5}">
                      <a16:colId xmlns:a16="http://schemas.microsoft.com/office/drawing/2014/main" xmlns="" val="3508292155"/>
                    </a:ext>
                  </a:extLst>
                </a:gridCol>
              </a:tblGrid>
              <a:tr h="1409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Week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Day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Segment Focus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Title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Caption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Hashtags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0332105"/>
                  </a:ext>
                </a:extLst>
              </a:tr>
              <a:tr h="3367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1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Friday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(Diabetic Patients)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>
                          <a:effectLst/>
                          <a:latin typeface="Google Sans Text"/>
                        </a:rPr>
                        <a:t>تحكم في سكرك بسهولة /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Easy Blood Sugar Management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صحتك أهم!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💙 Diabetic meals are stress-free now.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وجبات محسوبة الكربوهيدرات بدقة عشان متقلقش.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>
                          <a:effectLst/>
                          <a:latin typeface="Google Sans Text"/>
                        </a:rPr>
                        <a:t>#وجبات_مرضى_السكري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DiabeticMealsEG #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سكر_الدم #تغذية_صحية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8452606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Monday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Product (Juice)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effectLst/>
                          <a:latin typeface="Google Sans Text"/>
                        </a:rPr>
                        <a:t>Morning Detox &amp; Energy Boost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Fuel your day in 5 seconds! ⚡️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عصير "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Morning Booster"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هو أسرع وألذ طريقة تاخد بيها فيتاميناتك.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Forget the coffee crash!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effectLst/>
                          <a:latin typeface="Google Sans Text"/>
                        </a:rPr>
                        <a:t>#GreenforkJuice #</a:t>
                      </a:r>
                      <a:r>
                        <a:rPr lang="ar-EG" sz="800" dirty="0">
                          <a:effectLst/>
                          <a:latin typeface="Google Sans Text"/>
                        </a:rPr>
                        <a:t>عصائر_صحية #</a:t>
                      </a:r>
                      <a:r>
                        <a:rPr lang="en-US" sz="800" dirty="0" err="1">
                          <a:effectLst/>
                          <a:latin typeface="Google Sans Text"/>
                        </a:rPr>
                        <a:t>DetoxEG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#EnergyBooster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1893631"/>
                  </a:ext>
                </a:extLst>
              </a:tr>
              <a:tr h="42344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Thursday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(Employees)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>
                          <a:effectLst/>
                          <a:latin typeface="Google Sans Text"/>
                        </a:rPr>
                        <a:t>وداعًا للـ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Takeaway! / Stop the Office Takeout!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غداء صحي يوصل لحد مكتبك!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💼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وجبات متوازنة عشان تخليك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focused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ومفيش خمول بعد الغداء.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Delivery to all business districts!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>
                          <a:effectLst/>
                          <a:latin typeface="Google Sans Text"/>
                        </a:rPr>
                        <a:t>#غداء_الموظفين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OfficeLunch #WorkFromCairo #GreenforkDelivery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708830"/>
                  </a:ext>
                </a:extLst>
              </a:tr>
              <a:tr h="3994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Sat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Engagement/Q&amp;A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effectLst/>
                          <a:latin typeface="Google Sans Text"/>
                        </a:rPr>
                        <a:t>Which Meal is Your Goal?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ايه هدفك الصحي الفترة دي؟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🎯 </a:t>
                      </a:r>
                      <a:r>
                        <a:rPr lang="ar-EG" sz="800" b="1">
                          <a:effectLst/>
                          <a:latin typeface="Google Sans Text"/>
                        </a:rPr>
                        <a:t>شاركنا رقمك!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 (1. تخس، 2. تبني عضل، 3. ثبات وزن).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Let us handle the cooking!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effectLst/>
                          <a:latin typeface="Google Sans Text"/>
                        </a:rPr>
                        <a:t>#HealthyGoals #FitnessEG #NutritionPlan #GoalSetting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3168810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2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Mon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Fitness/Bodybuilders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effectLst/>
                          <a:latin typeface="Google Sans Text"/>
                        </a:rPr>
                        <a:t>Protein Mix Muscle Fuel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وصل الـ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Gains </a:t>
                      </a:r>
                      <a:r>
                        <a:rPr lang="ar-EG" sz="800" b="1">
                          <a:effectLst/>
                          <a:latin typeface="Google Sans Text"/>
                        </a:rPr>
                        <a:t>لحد عندك!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💪 High-quality protein, zero fuss.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ميكسات بروتين طبيعية لدعم استشفاء العضلات.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Skip the powder!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>
                          <a:effectLst/>
                          <a:latin typeface="Google Sans Text"/>
                        </a:rPr>
                        <a:t>#بروتين_صحي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MuscleFuel #GymLifeEG #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كمال_اجسام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8149283"/>
                  </a:ext>
                </a:extLst>
              </a:tr>
              <a:tr h="3994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Wed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 (College Students)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effectLst/>
                          <a:latin typeface="Google Sans Text"/>
                        </a:rPr>
                        <a:t>Smart Food, Smart Studying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أكل صحي للمذاكرة؟ أيوه!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🧠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وقود نضيف عشان تركز في الامتحانات. وجبات بتديك الطاقة والتركيز ومفيش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Sugar Crash.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>
                          <a:effectLst/>
                          <a:latin typeface="Google Sans Text"/>
                        </a:rPr>
                        <a:t>#وجبات_الجامعة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StudentMeals #CampusLife #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مذاكرة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3111764"/>
                  </a:ext>
                </a:extLst>
              </a:tr>
              <a:tr h="3994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Fri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Behind the Scenes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effectLst/>
                          <a:latin typeface="Google Sans Text"/>
                        </a:rPr>
                        <a:t>Clean Kitchen, Healthy Food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صحتك عندنا رقم واحد!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🥇 Take a peek inside!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جولة في مطبخنا لنرى الـ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world-class standards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في النظافة والجودة.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>
                          <a:effectLst/>
                          <a:latin typeface="Google Sans Text"/>
                        </a:rPr>
                        <a:t>#مطبخ_جرينفورك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FoodSafetyEG #CleanKitchen #BehindTheScenes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8950621"/>
                  </a:ext>
                </a:extLst>
              </a:tr>
              <a:tr h="3994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Sat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Engagement/Poll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effectLst/>
                          <a:latin typeface="Google Sans Text"/>
                        </a:rPr>
                        <a:t>Which Meal Type Are You Craving?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شرقي ولا غربي؟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🤔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Greenfork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عندها النسخة الصحية لكل وجبة.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The best of both worlds, guilt-free!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صوتوا!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effectLst/>
                          <a:latin typeface="Google Sans Text"/>
                        </a:rPr>
                        <a:t>#HealthyCuisine #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أكل_صحي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FoodPoll #DietTips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8073989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3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Mon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Diabetic Tip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effectLst/>
                          <a:latin typeface="Google Sans Text"/>
                        </a:rPr>
                        <a:t>Sweeteners and Glycemic Index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بدائل السكر: هل هي آمنة؟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🧐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شرح مبسط لأفضل المحليات الطبيعية اللي بنستخدمها في وجباتنا.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We do the research so you don't worry!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>
                          <a:effectLst/>
                          <a:latin typeface="Google Sans Text"/>
                        </a:rPr>
                        <a:t>#بدائل_السكر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LowSugar #DiabeticTips #GlycemicIndex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0476318"/>
                  </a:ext>
                </a:extLst>
              </a:tr>
              <a:tr h="45594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Wed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Promotion/Offer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>
                          <a:effectLst/>
                          <a:latin typeface="Google Sans Text"/>
                        </a:rPr>
                        <a:t>خصم خاص لأول اشتراك! /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First-Time Subscriber Discount!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🔥 25% OFF YOUR FIRST ORDER! 🔥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اشترك في أي خطة واحصل على خصم 25%.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Limited time for new clients!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استخدم كود: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FIRST25.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>
                          <a:effectLst/>
                          <a:latin typeface="Google Sans Text"/>
                        </a:rPr>
                        <a:t>#عروض_صحية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SubscriptionOffer #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خصومات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HealthyDeals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3672685"/>
                  </a:ext>
                </a:extLst>
              </a:tr>
              <a:tr h="52870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effectLst/>
                          <a:latin typeface="Google Sans Text"/>
                        </a:rPr>
                        <a:t>Fri</a:t>
                      </a:r>
                      <a:endParaRPr lang="en-US" sz="800" dirty="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Normal Clients/Maintenance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effectLst/>
                          <a:latin typeface="Google Sans Text"/>
                        </a:rPr>
                        <a:t>Stay Healthy, Effortlessly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Just stay healthy, no diet needed! ✨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وجبات 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Greenfork Balanced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للحفاظ على جسم صحي ووزن مثالي من غير حرمان.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Simple, balanced, and delicious.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>
                          <a:effectLst/>
                          <a:latin typeface="Google Sans Text"/>
                        </a:rPr>
                        <a:t>#حياة_صحية #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HealthyMaintenance #BalancedMeals #EatClean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924332"/>
                  </a:ext>
                </a:extLst>
              </a:tr>
              <a:tr h="42344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Sat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effectLst/>
                          <a:latin typeface="Google Sans Text"/>
                        </a:rPr>
                        <a:t>Delivery Map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effectLst/>
                          <a:latin typeface="Google Sans Text"/>
                        </a:rPr>
                        <a:t>Delivery Map Showcase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b="1">
                          <a:effectLst/>
                          <a:latin typeface="Google Sans Text"/>
                        </a:rPr>
                        <a:t>بنغطي منطقتك؟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🗺️ Delivery all across Cairo &amp; Giza!</a:t>
                      </a:r>
                      <a:r>
                        <a:rPr lang="en-US" sz="800">
                          <a:effectLst/>
                          <a:latin typeface="Google Sans Text"/>
                        </a:rPr>
                        <a:t> </a:t>
                      </a:r>
                      <a:r>
                        <a:rPr lang="ar-EG" sz="800">
                          <a:effectLst/>
                          <a:latin typeface="Google Sans Text"/>
                        </a:rPr>
                        <a:t>اكتب اسم منطقتك وهنرد عليك بتفاصيل التوصيل! </a:t>
                      </a:r>
                      <a:r>
                        <a:rPr lang="en-US" sz="800" b="1">
                          <a:effectLst/>
                          <a:latin typeface="Google Sans Text"/>
                        </a:rPr>
                        <a:t>We bring the health to you.</a:t>
                      </a:r>
                      <a:endParaRPr lang="en-US" sz="800">
                        <a:effectLst/>
                        <a:latin typeface="Google Sans Text"/>
                      </a:endParaRP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800" dirty="0">
                          <a:effectLst/>
                          <a:latin typeface="Google Sans Text"/>
                        </a:rPr>
                        <a:t>#توصيل_وجبات #</a:t>
                      </a:r>
                      <a:r>
                        <a:rPr lang="en-US" sz="800" dirty="0" err="1">
                          <a:effectLst/>
                          <a:latin typeface="Google Sans Text"/>
                        </a:rPr>
                        <a:t>DeliveryEG</a:t>
                      </a:r>
                      <a:r>
                        <a:rPr lang="en-US" sz="800" dirty="0">
                          <a:effectLst/>
                          <a:latin typeface="Google Sans Text"/>
                        </a:rPr>
                        <a:t> #ServiceArea #CairoDelivery</a:t>
                      </a:r>
                    </a:p>
                  </a:txBody>
                  <a:tcPr marL="10979" marR="10979" marT="5490" marB="54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0823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035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DE503E-60FB-8B82-E10C-8F0DF069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3124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“Posts”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1AF9A4-38AB-E27B-3A3B-209EFC930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bowl of food on a table&#10;&#10;AI-generated content may be incorrect.">
            <a:extLst>
              <a:ext uri="{FF2B5EF4-FFF2-40B4-BE49-F238E27FC236}">
                <a16:creationId xmlns:a16="http://schemas.microsoft.com/office/drawing/2014/main" xmlns="" id="{D576414D-BBD5-E5D5-2B8D-D3ED293AC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513" r="-11736" b="1858"/>
          <a:stretch>
            <a:fillRect/>
          </a:stretch>
        </p:blipFill>
        <p:spPr>
          <a:xfrm>
            <a:off x="2486309" y="985011"/>
            <a:ext cx="2783210" cy="5105400"/>
          </a:xfrm>
          <a:prstGeom prst="rect">
            <a:avLst/>
          </a:prstGeom>
        </p:spPr>
      </p:pic>
      <p:pic>
        <p:nvPicPr>
          <p:cNvPr id="7" name="Picture 6" descr="A screenshot of a food&#10;&#10;AI-generated content may be incorrect.">
            <a:extLst>
              <a:ext uri="{FF2B5EF4-FFF2-40B4-BE49-F238E27FC236}">
                <a16:creationId xmlns:a16="http://schemas.microsoft.com/office/drawing/2014/main" xmlns="" id="{83699871-1653-3A49-45ED-57F6A2601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7778"/>
          <a:stretch>
            <a:fillRect/>
          </a:stretch>
        </p:blipFill>
        <p:spPr>
          <a:xfrm>
            <a:off x="6096000" y="980528"/>
            <a:ext cx="278571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59B692-1BEC-53BA-7BF2-5D2C64D5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139974"/>
            <a:ext cx="11247120" cy="1354217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“Diabetic Patients Segment Post Visuals”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7A6A93-BA74-E7B6-B1F4-ECCAA21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94537"/>
            <a:ext cx="10604500" cy="276999"/>
          </a:xfrm>
        </p:spPr>
        <p:txBody>
          <a:bodyPr/>
          <a:lstStyle/>
          <a:p>
            <a:r>
              <a:rPr lang="en-US" b="1" dirty="0"/>
              <a:t>FB Caption: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06A798-2184-11AF-B897-F903A41601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25" y="1226339"/>
            <a:ext cx="3893575" cy="36576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9ABAB91E-AB35-13F2-740A-769F0A73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45" y="1940745"/>
            <a:ext cx="190246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صحتك أهم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إدارة مرض السكري مش لازم تكون صعبة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GreenFork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بتقدم وجبات محسوبة الكربوهيدرات ونسبة السكر بدقة، مصممة بالتعاون مع أخصائيي التغذية عشان متقلقش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كل وجبة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Delicious، </a:t>
            </a:r>
            <a:r>
              <a:rPr kumimoji="0" lang="ar-SA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مغذية، وبتساعدك تحافظ على سكر الدم في المعدل الطبيعي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! Stop stressing over portion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اشترك في خطة وجبات مرضى السكري دلوقتي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#</a:t>
            </a:r>
            <a:r>
              <a:rPr kumimoji="0" lang="ar-SA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وجبات_مرضى_السكر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#diabetic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#greenfork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💚">
            <a:extLst>
              <a:ext uri="{FF2B5EF4-FFF2-40B4-BE49-F238E27FC236}">
                <a16:creationId xmlns:a16="http://schemas.microsoft.com/office/drawing/2014/main" xmlns="" id="{9559C485-E9B9-52CF-8BA4-C81CA3A8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-1235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E38295E-0311-C93C-5914-D98CA765BE23}"/>
              </a:ext>
            </a:extLst>
          </p:cNvPr>
          <p:cNvSpPr txBox="1"/>
          <p:nvPr/>
        </p:nvSpPr>
        <p:spPr>
          <a:xfrm>
            <a:off x="3211354" y="2228671"/>
            <a:ext cx="241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Instagram Caption: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5573B5F-F72A-4EC2-4763-36F493F06973}"/>
              </a:ext>
            </a:extLst>
          </p:cNvPr>
          <p:cNvSpPr txBox="1"/>
          <p:nvPr/>
        </p:nvSpPr>
        <p:spPr>
          <a:xfrm>
            <a:off x="3352800" y="3055139"/>
            <a:ext cx="21339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b="1" dirty="0"/>
              <a:t>صحتك أهم! </a:t>
            </a:r>
            <a:r>
              <a:rPr lang="en-US" b="1" dirty="0"/>
              <a:t>💙 Diabetic meals are stress-free now.</a:t>
            </a:r>
            <a:r>
              <a:rPr lang="en-US" dirty="0"/>
              <a:t> </a:t>
            </a:r>
            <a:r>
              <a:rPr lang="ar-EG" dirty="0"/>
              <a:t>وجبات محسوبة الكربوهيدرات بدقة عشان متقلقش.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#diabetic</a:t>
            </a:r>
            <a:br>
              <a:rPr lang="en-US" dirty="0"/>
            </a:br>
            <a:r>
              <a:rPr lang="ar-EG" dirty="0"/>
              <a:t>#وجبات_مرضى_السكر</a:t>
            </a:r>
            <a:endParaRPr lang="en-US" dirty="0"/>
          </a:p>
          <a:p>
            <a:r>
              <a:rPr lang="en-US" dirty="0"/>
              <a:t>#GreenFork</a:t>
            </a:r>
          </a:p>
        </p:txBody>
      </p:sp>
    </p:spTree>
    <p:extLst>
      <p:ext uri="{BB962C8B-B14F-4D97-AF65-F5344CB8AC3E}">
        <p14:creationId xmlns:p14="http://schemas.microsoft.com/office/powerpoint/2010/main" val="3983655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F6055-5EDE-3935-B132-A253A346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3124"/>
            <a:ext cx="11363325" cy="67710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“College Students Segment Post Visuals”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F8F3AEB-A8BF-F325-5B05-1A9D5958B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9700" y="2133600"/>
            <a:ext cx="1752600" cy="2769989"/>
          </a:xfrm>
        </p:spPr>
        <p:txBody>
          <a:bodyPr/>
          <a:lstStyle/>
          <a:p>
            <a:r>
              <a:rPr lang="ar-EG" b="1" dirty="0"/>
              <a:t>أكل صحي للمذاكرة؟ أيوه! </a:t>
            </a:r>
            <a:r>
              <a:rPr lang="en-US" b="1" dirty="0"/>
              <a:t>🧠</a:t>
            </a:r>
            <a:r>
              <a:rPr lang="en-US" dirty="0"/>
              <a:t> </a:t>
            </a:r>
            <a:r>
              <a:rPr lang="ar-EG" dirty="0"/>
              <a:t>وقود نضيف عشان تركز في الامتحانات. وجبات بتديك الطاقة والتركيز ومفيش</a:t>
            </a:r>
            <a:r>
              <a:rPr lang="en-US" dirty="0"/>
              <a:t/>
            </a:r>
            <a:br>
              <a:rPr lang="en-US" dirty="0"/>
            </a:br>
            <a:r>
              <a:rPr lang="ar-EG" dirty="0"/>
              <a:t> </a:t>
            </a:r>
            <a:r>
              <a:rPr lang="en-US" dirty="0"/>
              <a:t>Sugar Crash.</a:t>
            </a:r>
            <a:br>
              <a:rPr lang="en-US" dirty="0"/>
            </a:br>
            <a:r>
              <a:rPr lang="ar-EG" dirty="0"/>
              <a:t>#وجبات_الجامعة</a:t>
            </a:r>
            <a:br>
              <a:rPr lang="ar-EG" dirty="0"/>
            </a:br>
            <a:r>
              <a:rPr lang="en-US" dirty="0"/>
              <a:t>#StudentMeals</a:t>
            </a:r>
            <a:br>
              <a:rPr lang="en-US" dirty="0"/>
            </a:br>
            <a:r>
              <a:rPr lang="ar-EG" dirty="0"/>
              <a:t>#مذاكرة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EDAC0B6-BA5A-A873-6E04-EBEA7F731CB9}"/>
              </a:ext>
            </a:extLst>
          </p:cNvPr>
          <p:cNvSpPr txBox="1"/>
          <p:nvPr/>
        </p:nvSpPr>
        <p:spPr>
          <a:xfrm>
            <a:off x="4838382" y="1600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Instagram Caption: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1E2786-7F4A-2F41-20EF-2557B873522D}"/>
              </a:ext>
            </a:extLst>
          </p:cNvPr>
          <p:cNvSpPr txBox="1"/>
          <p:nvPr/>
        </p:nvSpPr>
        <p:spPr>
          <a:xfrm>
            <a:off x="927735" y="145363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 Caption: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3B56C63-A2DA-CAC9-E2DD-9B9E1927D26B}"/>
              </a:ext>
            </a:extLst>
          </p:cNvPr>
          <p:cNvSpPr txBox="1"/>
          <p:nvPr/>
        </p:nvSpPr>
        <p:spPr>
          <a:xfrm>
            <a:off x="911418" y="2064127"/>
            <a:ext cx="251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b="1" dirty="0"/>
              <a:t>أكل صحي للمذاكرة؟ أيوه! </a:t>
            </a:r>
            <a:r>
              <a:rPr lang="en-US" b="1" dirty="0"/>
              <a:t>🧠</a:t>
            </a:r>
            <a:r>
              <a:rPr lang="en-US" dirty="0"/>
              <a:t> </a:t>
            </a:r>
            <a:r>
              <a:rPr lang="ar-EG" dirty="0"/>
              <a:t>وقود نضيف عشان تركز في الامتحانات. وجبات بتديك الطاقة والتركيز ومفيش</a:t>
            </a:r>
            <a:r>
              <a:rPr lang="en-US" dirty="0"/>
              <a:t/>
            </a:r>
            <a:br>
              <a:rPr lang="en-US" dirty="0"/>
            </a:br>
            <a:r>
              <a:rPr lang="ar-EG" dirty="0"/>
              <a:t> </a:t>
            </a:r>
            <a:r>
              <a:rPr lang="en-US" dirty="0"/>
              <a:t>Sugar Crash. </a:t>
            </a:r>
            <a:br>
              <a:rPr lang="en-US" dirty="0"/>
            </a:br>
            <a:r>
              <a:rPr lang="en-US" sz="1800" b="1" dirty="0"/>
              <a:t>Order today and focus on your grades!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#</a:t>
            </a:r>
            <a:r>
              <a:rPr lang="ar-SA" sz="1800" dirty="0"/>
              <a:t>وجبات_الجامعة</a:t>
            </a:r>
            <a:r>
              <a:rPr lang="en-US" sz="1800" dirty="0"/>
              <a:t> #StudentMeals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6AA67BA-1A08-9EA8-0280-402ECA5BC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990600"/>
            <a:ext cx="3556689" cy="33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46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88CF39-5D03-AD5B-6352-C8F6637F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3124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“Employee Segment Post Visuals”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6EAA04-3609-91F1-AE03-5E6BD79E5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087" y="1371600"/>
            <a:ext cx="10604500" cy="276999"/>
          </a:xfrm>
        </p:spPr>
        <p:txBody>
          <a:bodyPr/>
          <a:lstStyle/>
          <a:p>
            <a:r>
              <a:rPr lang="en-US" dirty="0"/>
              <a:t>FB Caption: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F616937-F935-B560-96C9-2DEF82E435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066800"/>
            <a:ext cx="3974691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FFFB47E-37FE-B8C4-FC18-9BF06676E4A2}"/>
              </a:ext>
            </a:extLst>
          </p:cNvPr>
          <p:cNvSpPr txBox="1"/>
          <p:nvPr/>
        </p:nvSpPr>
        <p:spPr>
          <a:xfrm>
            <a:off x="904875" y="1905000"/>
            <a:ext cx="31337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b="1" dirty="0"/>
              <a:t>غداء صحي يوصل لحد مكتبك!</a:t>
            </a:r>
            <a:r>
              <a:rPr lang="ar-EG" dirty="0"/>
              <a:t> </a:t>
            </a:r>
            <a:r>
              <a:rPr lang="en-US" dirty="0"/>
              <a:t>💼</a:t>
            </a:r>
            <a:br>
              <a:rPr lang="en-US" dirty="0"/>
            </a:br>
            <a:r>
              <a:rPr lang="en-US" dirty="0"/>
              <a:t> </a:t>
            </a:r>
            <a:r>
              <a:rPr lang="ar-EG" dirty="0"/>
              <a:t>لو أنت موظف وبتزهق من الأكل السريع أو الأكل اللي بيسبب خمول بعد الظهر، </a:t>
            </a:r>
            <a:r>
              <a:rPr lang="en-US" dirty="0" err="1"/>
              <a:t>Greenfork</a:t>
            </a:r>
            <a:r>
              <a:rPr lang="en-US" dirty="0"/>
              <a:t> </a:t>
            </a:r>
            <a:r>
              <a:rPr lang="ar-EG" dirty="0"/>
              <a:t>هو الحل. وجباتنا متوازنة ومصممة عشان تخليك مركزطول اليوم.</a:t>
            </a:r>
            <a:r>
              <a:rPr lang="en-US" dirty="0"/>
              <a:t/>
            </a:r>
            <a:br>
              <a:rPr lang="en-US" dirty="0"/>
            </a:br>
            <a:r>
              <a:rPr lang="ar-EG" dirty="0"/>
              <a:t> </a:t>
            </a:r>
            <a:r>
              <a:rPr lang="en-US" b="1" dirty="0"/>
              <a:t>No more afternoon slump!</a:t>
            </a:r>
            <a:r>
              <a:rPr lang="en-US" dirty="0"/>
              <a:t> </a:t>
            </a:r>
            <a:r>
              <a:rPr lang="en-US" b="1" dirty="0"/>
              <a:t>Delivery to all major business districts in Cairo and Giza!</a:t>
            </a:r>
            <a:r>
              <a:rPr lang="en-US" dirty="0"/>
              <a:t> </a:t>
            </a:r>
            <a:r>
              <a:rPr lang="ar-EG" dirty="0"/>
              <a:t>ابدأ اشتراكك اليوم. </a:t>
            </a:r>
            <a:r>
              <a:rPr lang="en-US" dirty="0"/>
              <a:t/>
            </a:r>
            <a:br>
              <a:rPr lang="en-US" dirty="0"/>
            </a:br>
            <a:r>
              <a:rPr lang="ar-EG" dirty="0"/>
              <a:t>#غداء_الموظفين</a:t>
            </a:r>
            <a:r>
              <a:rPr lang="en-US" dirty="0"/>
              <a:t/>
            </a:r>
            <a:br>
              <a:rPr lang="en-US" dirty="0"/>
            </a:br>
            <a:r>
              <a:rPr lang="ar-EG" dirty="0"/>
              <a:t> #</a:t>
            </a:r>
            <a:r>
              <a:rPr lang="en-US" dirty="0" err="1"/>
              <a:t>OfficeLunch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#GreenFrok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7A80A9-5374-9F40-E855-5EDFCCA61D23}"/>
              </a:ext>
            </a:extLst>
          </p:cNvPr>
          <p:cNvSpPr txBox="1"/>
          <p:nvPr/>
        </p:nvSpPr>
        <p:spPr>
          <a:xfrm>
            <a:off x="4191000" y="146393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Instagram Caption: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2B0451-1C54-0B8F-D6AB-75916CF96232}"/>
              </a:ext>
            </a:extLst>
          </p:cNvPr>
          <p:cNvSpPr txBox="1"/>
          <p:nvPr/>
        </p:nvSpPr>
        <p:spPr>
          <a:xfrm>
            <a:off x="4076382" y="1905000"/>
            <a:ext cx="2514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b="1" dirty="0"/>
              <a:t>غداء صحي يوصل لحد مكتبك!</a:t>
            </a:r>
            <a:r>
              <a:rPr lang="ar-EG" dirty="0"/>
              <a:t> </a:t>
            </a:r>
            <a:r>
              <a:rPr lang="en-US" dirty="0"/>
              <a:t>💼</a:t>
            </a:r>
            <a:br>
              <a:rPr lang="en-US" dirty="0"/>
            </a:br>
            <a:r>
              <a:rPr lang="en-US" dirty="0"/>
              <a:t> </a:t>
            </a:r>
            <a:r>
              <a:rPr lang="ar-EG" dirty="0"/>
              <a:t>لو أنت موظف وبتزهق من الأكل السريع أو الأكل اللي بيسبب خمول بعد الظهر، </a:t>
            </a:r>
            <a:r>
              <a:rPr lang="en-US" dirty="0" err="1"/>
              <a:t>Greenfork</a:t>
            </a:r>
            <a:r>
              <a:rPr lang="en-US" dirty="0"/>
              <a:t> </a:t>
            </a:r>
            <a:r>
              <a:rPr lang="ar-EG" dirty="0"/>
              <a:t>هو الحل. وجباتنا متوازنة ومصممة عشان تخليك مركزطول اليوم.</a:t>
            </a:r>
            <a:r>
              <a:rPr lang="en-US" dirty="0"/>
              <a:t/>
            </a:r>
            <a:br>
              <a:rPr lang="en-US" dirty="0"/>
            </a:br>
            <a:r>
              <a:rPr lang="ar-EG" dirty="0"/>
              <a:t> </a:t>
            </a:r>
            <a:r>
              <a:rPr lang="en-US" b="1" dirty="0"/>
              <a:t>No more afternoon slump!</a:t>
            </a:r>
            <a:r>
              <a:rPr lang="en-US" dirty="0"/>
              <a:t> </a:t>
            </a:r>
            <a:r>
              <a:rPr lang="en-US" b="1" dirty="0"/>
              <a:t>Delivery to all major business districts in Cairo and Giza!</a:t>
            </a:r>
            <a:r>
              <a:rPr lang="en-US" dirty="0"/>
              <a:t> </a:t>
            </a:r>
            <a:r>
              <a:rPr lang="ar-EG" dirty="0"/>
              <a:t>ابدأ اشتراكك اليوم. </a:t>
            </a:r>
            <a:r>
              <a:rPr lang="en-US" dirty="0"/>
              <a:t/>
            </a:r>
            <a:br>
              <a:rPr lang="en-US" dirty="0"/>
            </a:br>
            <a:r>
              <a:rPr lang="ar-EG" dirty="0"/>
              <a:t>#غداء_الموظفين</a:t>
            </a:r>
            <a:r>
              <a:rPr lang="en-US" dirty="0"/>
              <a:t/>
            </a:r>
            <a:br>
              <a:rPr lang="en-US" dirty="0"/>
            </a:br>
            <a:r>
              <a:rPr lang="ar-EG" dirty="0"/>
              <a:t> #</a:t>
            </a:r>
            <a:r>
              <a:rPr lang="en-US" dirty="0" err="1"/>
              <a:t>OfficeLunch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#GreenFrok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2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8AC804-4F30-7FC1-5F13-84BA6087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3124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“Daily Content Management”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7A01F4-5E7E-A34A-5AFD-2A436BF9C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087" y="1295400"/>
            <a:ext cx="10604500" cy="473975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Daily Engagement </a:t>
            </a:r>
            <a:r>
              <a:rPr lang="en-US" sz="2800" dirty="0"/>
              <a:t>: Spend 15 minutes every evening to respond to all comments and direct messages.</a:t>
            </a:r>
            <a:br>
              <a:rPr lang="en-US" sz="2800" dirty="0"/>
            </a:br>
            <a:r>
              <a:rPr lang="en-US" sz="2800" dirty="0"/>
              <a:t>- Messenger Chat Bot </a:t>
            </a:r>
            <a:br>
              <a:rPr lang="en-US" sz="2800" dirty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Influencer Tracking</a:t>
            </a:r>
            <a:r>
              <a:rPr lang="en-US" sz="2800" dirty="0"/>
              <a:t>: Use the tracking dashboard to monitor the Engagement Rate % on influencer content, If the rate is low, quickly pivot the content theme.</a:t>
            </a:r>
            <a:br>
              <a:rPr lang="en-US" sz="2800" dirty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Ad Spend</a:t>
            </a:r>
            <a:r>
              <a:rPr lang="en-US" sz="2800" dirty="0"/>
              <a:t>: Allocate paid budget to boost the best performing Authority Content (Week 1-4) and the Conversion CTAs (Week 9-12) </a:t>
            </a:r>
            <a:r>
              <a:rPr lang="en-US" sz="2800" u="sng" dirty="0"/>
              <a:t>to ensure the 333 leads/month target is met.</a:t>
            </a:r>
          </a:p>
        </p:txBody>
      </p:sp>
    </p:spTree>
    <p:extLst>
      <p:ext uri="{BB962C8B-B14F-4D97-AF65-F5344CB8AC3E}">
        <p14:creationId xmlns:p14="http://schemas.microsoft.com/office/powerpoint/2010/main" val="401417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607" y="76200"/>
            <a:ext cx="10194925" cy="1112483"/>
          </a:xfrm>
          <a:prstGeom prst="rect">
            <a:avLst/>
          </a:prstGeom>
        </p:spPr>
        <p:txBody>
          <a:bodyPr vert="horz" wrap="square" lIns="0" tIns="492124" rIns="0" bIns="0" rtlCol="0">
            <a:spAutoFit/>
          </a:bodyPr>
          <a:lstStyle/>
          <a:p>
            <a:pPr marL="1167130" algn="ctr">
              <a:lnSpc>
                <a:spcPct val="100000"/>
              </a:lnSpc>
              <a:spcBef>
                <a:spcPts val="130"/>
              </a:spcBef>
            </a:pPr>
            <a:r>
              <a:rPr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GreenFork:</a:t>
            </a:r>
            <a:r>
              <a:rPr sz="4000" spc="-13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sz="4000" spc="-14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</a:t>
            </a:r>
            <a:r>
              <a:rPr sz="4000" spc="-10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4000" spc="-2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6607" y="2057400"/>
            <a:ext cx="10410190" cy="3594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6715" indent="-8890">
              <a:lnSpc>
                <a:spcPct val="100699"/>
              </a:lnSpc>
              <a:spcBef>
                <a:spcPts val="100"/>
              </a:spcBef>
              <a:buSzPct val="96875"/>
              <a:buFont typeface="Arial MT"/>
              <a:buChar char="•"/>
              <a:tabLst>
                <a:tab pos="154940" algn="l"/>
              </a:tabLst>
            </a:pP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	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rial"/>
              </a:rPr>
              <a:t>Goal:</a:t>
            </a:r>
            <a:r>
              <a:rPr sz="2400" b="1" spc="-4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To</a:t>
            </a:r>
            <a:r>
              <a:rPr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establish</a:t>
            </a:r>
            <a:r>
              <a:rPr sz="24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GreenFork</a:t>
            </a:r>
            <a:r>
              <a:rPr sz="2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as</a:t>
            </a:r>
            <a:r>
              <a:rPr sz="24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the</a:t>
            </a:r>
            <a:r>
              <a:rPr sz="24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leading,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trusted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brand</a:t>
            </a:r>
            <a:r>
              <a:rPr sz="2400" b="1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for</a:t>
            </a:r>
            <a:r>
              <a:rPr sz="24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specialized,</a:t>
            </a:r>
            <a:r>
              <a:rPr sz="24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recurring</a:t>
            </a:r>
            <a:r>
              <a:rPr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healthy</a:t>
            </a:r>
            <a:r>
              <a:rPr sz="2400" b="1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b="1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meal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subscriptions</a:t>
            </a:r>
            <a:r>
              <a:rPr sz="2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in</a:t>
            </a:r>
            <a:r>
              <a:rPr sz="24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the</a:t>
            </a:r>
            <a:r>
              <a:rPr sz="24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Greater</a:t>
            </a:r>
            <a:r>
              <a:rPr sz="2400" b="1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Cairo</a:t>
            </a:r>
            <a:r>
              <a:rPr sz="24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Area</a:t>
            </a:r>
            <a:r>
              <a:rPr sz="24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.</a:t>
            </a:r>
            <a:r>
              <a:rPr lang="en-US" sz="24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/>
            </a:r>
            <a:br>
              <a:rPr lang="en-US" sz="24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</a:b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Arial MT"/>
            </a:endParaRPr>
          </a:p>
          <a:p>
            <a:pPr marL="154940" indent="-151130">
              <a:lnSpc>
                <a:spcPts val="3825"/>
              </a:lnSpc>
              <a:buSzPct val="96875"/>
              <a:buFont typeface="Arial MT"/>
              <a:buChar char="•"/>
              <a:tabLst>
                <a:tab pos="154940" algn="l"/>
              </a:tabLst>
            </a:pP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rial"/>
              </a:rPr>
              <a:t>Metric:</a:t>
            </a:r>
            <a:r>
              <a:rPr sz="2400" b="1" spc="-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Achieve</a:t>
            </a:r>
            <a:r>
              <a:rPr sz="24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10,000</a:t>
            </a:r>
            <a:r>
              <a:rPr sz="24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active</a:t>
            </a:r>
            <a:r>
              <a:rPr sz="24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monthly</a:t>
            </a:r>
            <a:r>
              <a:rPr sz="2400" b="1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users</a:t>
            </a:r>
            <a:r>
              <a:rPr sz="24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and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Arial MT"/>
            </a:endParaRPr>
          </a:p>
          <a:p>
            <a:pPr marL="12700" marR="5080">
              <a:lnSpc>
                <a:spcPts val="3829"/>
              </a:lnSpc>
              <a:spcBef>
                <a:spcPts val="135"/>
              </a:spcBef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secure</a:t>
            </a:r>
            <a:r>
              <a:rPr sz="24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3-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5</a:t>
            </a:r>
            <a:r>
              <a:rPr sz="2400" b="1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major</a:t>
            </a:r>
            <a:r>
              <a:rPr sz="24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corporate</a:t>
            </a:r>
            <a:r>
              <a:rPr sz="2400" b="1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B2B</a:t>
            </a:r>
            <a:r>
              <a:rPr sz="2400" b="1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partners</a:t>
            </a:r>
            <a:r>
              <a:rPr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within</a:t>
            </a:r>
            <a:r>
              <a:rPr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3</a:t>
            </a:r>
            <a:r>
              <a:rPr sz="24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Years</a:t>
            </a:r>
            <a:r>
              <a:rPr lang="en-US" sz="24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.</a:t>
            </a:r>
            <a:br>
              <a:rPr lang="en-US" sz="24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</a:b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Arial MT"/>
            </a:endParaRPr>
          </a:p>
          <a:p>
            <a:pPr marL="12700" marR="429895" indent="-8890">
              <a:lnSpc>
                <a:spcPts val="3829"/>
              </a:lnSpc>
              <a:spcBef>
                <a:spcPts val="55"/>
              </a:spcBef>
              <a:buSzPct val="96875"/>
              <a:buFont typeface="Arial MT"/>
              <a:buChar char="•"/>
              <a:tabLst>
                <a:tab pos="154940" algn="l"/>
              </a:tabLst>
            </a:pP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	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rial"/>
              </a:rPr>
              <a:t>Focus:</a:t>
            </a:r>
            <a:r>
              <a:rPr sz="2400" b="1" spc="-2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Drive</a:t>
            </a:r>
            <a:r>
              <a:rPr sz="2400" spc="-8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profitability</a:t>
            </a:r>
            <a:r>
              <a:rPr sz="24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by</a:t>
            </a:r>
            <a:r>
              <a:rPr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maximizing</a:t>
            </a:r>
            <a:r>
              <a:rPr sz="24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the</a:t>
            </a:r>
            <a:r>
              <a:rPr sz="240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Customer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Lifetime</a:t>
            </a:r>
            <a:r>
              <a:rPr sz="24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Value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through</a:t>
            </a:r>
            <a:r>
              <a:rPr sz="24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the</a:t>
            </a:r>
            <a:r>
              <a:rPr sz="24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subscription</a:t>
            </a:r>
            <a:r>
              <a:rPr sz="24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 </a:t>
            </a:r>
            <a:r>
              <a:rPr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rial MT"/>
              </a:rPr>
              <a:t>model.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5575" y="5086286"/>
            <a:ext cx="1876425" cy="17717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75A8A2-7755-90F4-06E4-0A4B4BF5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6" y="457200"/>
            <a:ext cx="10194925" cy="738664"/>
          </a:xfrm>
        </p:spPr>
        <p:txBody>
          <a:bodyPr/>
          <a:lstStyle/>
          <a:p>
            <a:pPr algn="ctr"/>
            <a:r>
              <a:rPr lang="en-US" sz="48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de Gothic Next Heavy" panose="020B0903040303020004" pitchFamily="34" charset="0"/>
              </a:rPr>
              <a:t>“Services</a:t>
            </a:r>
            <a:r>
              <a:rPr lang="en-US" sz="4800" spc="-2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de Gothic Next Heavy" panose="020B0903040303020004" pitchFamily="34" charset="0"/>
              </a:rPr>
              <a:t> </a:t>
            </a:r>
            <a:r>
              <a:rPr lang="en-US" sz="48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de Gothic Next Heavy" panose="020B0903040303020004" pitchFamily="34" charset="0"/>
              </a:rPr>
              <a:t>Offered”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Trade Gothic Next Heavy" panose="020B09030403030200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06FC38-88D1-84DE-4642-711EC0177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899" y="1932201"/>
            <a:ext cx="11506200" cy="3716402"/>
          </a:xfrm>
        </p:spPr>
        <p:txBody>
          <a:bodyPr/>
          <a:lstStyle/>
          <a:p>
            <a:pPr marL="469900" indent="-457200">
              <a:spcBef>
                <a:spcPts val="1010"/>
              </a:spcBef>
              <a:buFont typeface="Arial" panose="020B0604020202020204" pitchFamily="34" charset="0"/>
              <a:buChar char="•"/>
              <a:tabLst>
                <a:tab pos="356870" algn="l"/>
              </a:tabLst>
            </a:pPr>
            <a:r>
              <a:rPr lang="en-US" sz="2400" b="1" spc="-1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haroni" panose="02010803020104030203" pitchFamily="2" charset="-79"/>
              </a:rPr>
              <a:t>Healthy </a:t>
            </a:r>
            <a:r>
              <a:rPr lang="en-US"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haroni" panose="02010803020104030203" pitchFamily="2" charset="-79"/>
              </a:rPr>
              <a:t>Meal Delivery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: 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Preprepared, organic meals for a convenient, healthy lifestyle.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70" algn="l"/>
              </a:tabLst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Aharoni" panose="02010803020104030203" pitchFamily="2" charset="-79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Font typeface="Arial" panose="020B0604020202020204" pitchFamily="34" charset="0"/>
              <a:buChar char="•"/>
              <a:tabLst>
                <a:tab pos="356870" algn="l"/>
              </a:tabLst>
            </a:pPr>
            <a:r>
              <a:rPr lang="en-US" sz="2400" b="1" spc="-1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haroni" panose="02010803020104030203" pitchFamily="2" charset="-79"/>
              </a:rPr>
              <a:t>Diabetic </a:t>
            </a:r>
            <a:r>
              <a:rPr lang="en-US" sz="2400" b="1" spc="-8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haroni" panose="02010803020104030203" pitchFamily="2" charset="-79"/>
              </a:rPr>
              <a:t>Friendly</a:t>
            </a:r>
            <a:r>
              <a:rPr lang="en-US" sz="2400" b="1" spc="-19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haroni" panose="02010803020104030203" pitchFamily="2" charset="-79"/>
              </a:rPr>
              <a:t> </a:t>
            </a:r>
            <a:r>
              <a:rPr lang="en-US"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haroni" panose="02010803020104030203" pitchFamily="2" charset="-79"/>
              </a:rPr>
              <a:t>Packages:</a:t>
            </a:r>
            <a:r>
              <a:rPr lang="en-US" sz="2400" b="1" spc="-11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Display Semibold" pitchFamily="2" charset="0"/>
                <a:cs typeface="Aharoni" panose="02010803020104030203" pitchFamily="2" charset="-79"/>
              </a:rPr>
              <a:t> </a:t>
            </a:r>
            <a:r>
              <a:rPr lang="en-US" sz="2400" b="1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Specialized</a:t>
            </a:r>
            <a:r>
              <a:rPr lang="en-US" sz="2400" b="1" spc="-16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meal</a:t>
            </a:r>
            <a:r>
              <a:rPr lang="en-US" sz="24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 </a:t>
            </a:r>
            <a:r>
              <a:rPr lang="en-US" sz="2400" b="1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plans</a:t>
            </a:r>
            <a:r>
              <a:rPr lang="en-US" sz="2400" b="1" spc="-1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designed</a:t>
            </a:r>
            <a:r>
              <a:rPr lang="en-US" sz="2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 </a:t>
            </a:r>
            <a:r>
              <a:rPr lang="en-US" sz="2400" b="1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with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 </a:t>
            </a:r>
            <a:r>
              <a:rPr lang="en-US" sz="2400" b="1" spc="7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balanced</a:t>
            </a:r>
            <a:r>
              <a:rPr lang="en-US" sz="2400" b="1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 </a:t>
            </a:r>
            <a:r>
              <a:rPr lang="en-US" sz="2400" b="1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nutrition</a:t>
            </a:r>
            <a:r>
              <a:rPr lang="en-US" sz="24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 </a:t>
            </a:r>
            <a:r>
              <a:rPr lang="en-US" sz="2400" b="1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to</a:t>
            </a:r>
            <a:r>
              <a:rPr lang="en-US" sz="2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 </a:t>
            </a:r>
            <a:r>
              <a:rPr lang="en-US" sz="2400" b="1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support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diabetic</a:t>
            </a:r>
            <a:r>
              <a:rPr lang="en-US" sz="2400" b="1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 </a:t>
            </a:r>
            <a:r>
              <a:rPr lang="en-US"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>patients.</a:t>
            </a:r>
            <a:br>
              <a:rPr lang="en-US"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</a:br>
            <a:r>
              <a:rPr lang="en-US"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  <a:t/>
            </a:r>
            <a:br>
              <a:rPr lang="en-US"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Aharoni" panose="02010803020104030203" pitchFamily="2" charset="-79"/>
              </a:rPr>
            </a:br>
            <a:endParaRPr lang="en-US" sz="2400" b="1" spc="-10" dirty="0" smtClean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Aharoni" panose="02010803020104030203" pitchFamily="2" charset="-79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Font typeface="Arial" panose="020B0604020202020204" pitchFamily="34" charset="0"/>
              <a:buChar char="•"/>
              <a:tabLst>
                <a:tab pos="356870" algn="l"/>
              </a:tabLst>
            </a:pPr>
            <a:endParaRPr lang="en-US" sz="4000" b="1" dirty="0" smtClean="0">
              <a:latin typeface="+mj-lt"/>
            </a:endParaRPr>
          </a:p>
          <a:p>
            <a:pPr algn="ctr"/>
            <a:r>
              <a:rPr lang="en-US" sz="4000" b="1" dirty="0" smtClean="0">
                <a:latin typeface="+mj-lt"/>
              </a:rPr>
              <a:t>“</a:t>
            </a:r>
            <a:r>
              <a:rPr lang="en-US" sz="4000" b="1" dirty="0">
                <a:latin typeface="+mj-lt"/>
              </a:rPr>
              <a:t>Health and Wellness Overall”</a:t>
            </a:r>
          </a:p>
        </p:txBody>
      </p:sp>
      <p:pic>
        <p:nvPicPr>
          <p:cNvPr id="5" name="Graphic 4" descr="Cheers with solid fill">
            <a:extLst>
              <a:ext uri="{FF2B5EF4-FFF2-40B4-BE49-F238E27FC236}">
                <a16:creationId xmlns:a16="http://schemas.microsoft.com/office/drawing/2014/main" xmlns="" id="{34DCFE89-764F-E320-AFC3-A2E4EECA4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39400" y="381000"/>
            <a:ext cx="1249363" cy="1249363"/>
          </a:xfrm>
          <a:prstGeom prst="rect">
            <a:avLst/>
          </a:prstGeom>
        </p:spPr>
      </p:pic>
      <p:pic>
        <p:nvPicPr>
          <p:cNvPr id="7" name="Graphic 6" descr="Food Safety with solid fill">
            <a:extLst>
              <a:ext uri="{FF2B5EF4-FFF2-40B4-BE49-F238E27FC236}">
                <a16:creationId xmlns:a16="http://schemas.microsoft.com/office/drawing/2014/main" xmlns="" id="{0900BBC7-001C-3CFE-64D0-AF7CAAFE1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52600" y="49657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DFB688-34EB-DA28-8748-615DA9BF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533400"/>
            <a:ext cx="10194925" cy="677108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 Gothic Next Heavy" panose="020B0903040303020004" pitchFamily="34" charset="0"/>
              </a:rPr>
              <a:t>“Unique Selling Points (USP)”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F44B1A-1E1D-7715-6D33-D17D6B87D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400" y="2159761"/>
            <a:ext cx="10604500" cy="1974900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70" algn="l"/>
              </a:tabLst>
            </a:pPr>
            <a:r>
              <a:rPr lang="en-US" sz="3200" spc="6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▶	</a:t>
            </a:r>
            <a:r>
              <a:rPr lang="en-US" sz="2400" b="1" spc="-13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Easy </a:t>
            </a:r>
            <a:r>
              <a:rPr lang="en-US" sz="2400" b="1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to </a:t>
            </a:r>
            <a:r>
              <a:rPr lang="en-US" sz="2400" b="1" spc="-1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Use</a:t>
            </a:r>
            <a:r>
              <a:rPr lang="en-US" sz="2400" b="1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App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: </a:t>
            </a:r>
            <a:r>
              <a:rPr lang="en-US" sz="24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Our</a:t>
            </a:r>
            <a:r>
              <a:rPr lang="en-US" sz="2400" spc="-12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mobile</a:t>
            </a:r>
            <a:r>
              <a:rPr lang="en-US" sz="2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1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app</a:t>
            </a:r>
            <a:r>
              <a:rPr lang="en-US" sz="2400" spc="-12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makes</a:t>
            </a:r>
            <a:r>
              <a:rPr lang="en-US" sz="2400" spc="-9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ordering,</a:t>
            </a:r>
            <a:r>
              <a:rPr 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tracking,</a:t>
            </a:r>
            <a:r>
              <a:rPr lang="en-US" sz="2400" spc="-15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4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and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Verdana"/>
            </a:endParaRPr>
          </a:p>
          <a:p>
            <a:pPr marL="356870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managing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your</a:t>
            </a:r>
            <a:r>
              <a:rPr lang="en-US" sz="24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subscription</a:t>
            </a:r>
            <a:r>
              <a:rPr lang="en-US" sz="2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effortless.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Verdana"/>
            </a:endParaRPr>
          </a:p>
          <a:p>
            <a:pPr marL="356870" marR="5080" indent="-344805">
              <a:lnSpc>
                <a:spcPct val="100000"/>
              </a:lnSpc>
              <a:spcBef>
                <a:spcPts val="1010"/>
              </a:spcBef>
              <a:tabLst>
                <a:tab pos="356870" algn="l"/>
              </a:tabLst>
            </a:pPr>
            <a:r>
              <a:rPr lang="en-US" sz="2400" spc="6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▶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	</a:t>
            </a:r>
            <a:r>
              <a:rPr lang="en-US" sz="24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Specialized</a:t>
            </a:r>
            <a:r>
              <a:rPr lang="en-US" sz="2400" b="1" spc="-15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Diabetic</a:t>
            </a:r>
            <a:r>
              <a:rPr lang="en-US" sz="2400" b="1" spc="-13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Packages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:</a:t>
            </a:r>
            <a:r>
              <a:rPr lang="en-US" sz="24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We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cater</a:t>
            </a:r>
            <a:r>
              <a:rPr lang="en-US" sz="2400" spc="-8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to</a:t>
            </a:r>
            <a:r>
              <a:rPr lang="en-US" sz="2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a</a:t>
            </a:r>
            <a:r>
              <a:rPr lang="en-US" sz="2400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specific</a:t>
            </a:r>
            <a:r>
              <a:rPr lang="en-US" sz="2400" spc="-19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health</a:t>
            </a:r>
            <a:r>
              <a:rPr lang="en-US" sz="2400" spc="-8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6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need</a:t>
            </a:r>
            <a:r>
              <a:rPr lang="en-US" sz="24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with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Verdana"/>
            </a:endParaRPr>
          </a:p>
          <a:p>
            <a:pPr marL="356870">
              <a:lnSpc>
                <a:spcPct val="100000"/>
              </a:lnSpc>
            </a:pPr>
            <a:r>
              <a:rPr lang="en-US" sz="24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tailored</a:t>
            </a:r>
            <a:r>
              <a:rPr lang="en-US" sz="2400" spc="-15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meal</a:t>
            </a:r>
            <a:r>
              <a:rPr lang="en-US" sz="24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 </a:t>
            </a:r>
            <a:r>
              <a:rPr lang="en-US" sz="2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Verdana"/>
              </a:rPr>
              <a:t>plans.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Verdana"/>
            </a:endParaRP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</a:endParaRPr>
          </a:p>
        </p:txBody>
      </p:sp>
      <p:pic>
        <p:nvPicPr>
          <p:cNvPr id="5" name="Graphic 4" descr="Ecommerce outline">
            <a:extLst>
              <a:ext uri="{FF2B5EF4-FFF2-40B4-BE49-F238E27FC236}">
                <a16:creationId xmlns:a16="http://schemas.microsoft.com/office/drawing/2014/main" xmlns="" id="{5D382C11-3A49-CF22-22BB-A5B63AB24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10800" y="3048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4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FFD1C-D433-9773-9501-A71FFB1A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075" y="769210"/>
            <a:ext cx="10194925" cy="830997"/>
          </a:xfrm>
        </p:spPr>
        <p:txBody>
          <a:bodyPr/>
          <a:lstStyle/>
          <a:p>
            <a:pPr algn="ctr"/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 Gothic Next Heavy" panose="020B0903040303020004" pitchFamily="34" charset="0"/>
              </a:rPr>
              <a:t>“Initial Marketing Overview”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A0EC01-4A5E-4CD7-8545-287874B2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CE24B4-8E23-3594-0C41-A1D497724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50516"/>
            <a:ext cx="8259328" cy="41058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54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E56138-4357-B6D0-DB58-0A7D0D6B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6" y="381000"/>
            <a:ext cx="10194925" cy="61555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rade Gothic Next Heavy" panose="020B0903040303020004" pitchFamily="34" charset="0"/>
              </a:rPr>
              <a:t>“Short Marketing Goal”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5A3B2B-8704-4C4D-E37B-D34DF64E5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49" y="1524000"/>
            <a:ext cx="10604500" cy="4062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Awareness/Acquisition: Gain a minimum of 2,000 new, relevant followers combined across Social Media.   </a:t>
            </a:r>
            <a:br>
              <a:rPr lang="en-US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</a:br>
            <a:r>
              <a:rPr lang="en-US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Engagement: Achieve an average engagement rate of at least 6% on organic content. </a:t>
            </a:r>
            <a:br>
              <a:rPr lang="en-US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</a:br>
            <a:r>
              <a:rPr lang="en-US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Leads (Qualified Prospects): Generate a minimum of 60 qualified customer inquiries directly via social media over (</a:t>
            </a:r>
            <a:r>
              <a:rPr lang="en-US" sz="2400" u="sng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6 months).</a:t>
            </a:r>
            <a:br>
              <a:rPr lang="en-US" sz="2400" u="sng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</a:br>
            <a:endParaRPr lang="en-US" sz="2400" u="sng" spc="8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  <a:cs typeface="Lucida Sans Unicod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 Semibold" pitchFamily="2" charset="0"/>
                <a:cs typeface="Lucida Sans Unicode"/>
              </a:rPr>
              <a:t>Sales (Conversion): Convert a minimum of 20% of those qualified leads into paying customers.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itka Display Semibold" pitchFamily="2" charset="0"/>
            </a:endParaRPr>
          </a:p>
        </p:txBody>
      </p:sp>
      <p:pic>
        <p:nvPicPr>
          <p:cNvPr id="5" name="Graphic 4" descr="Business Growth with solid fill">
            <a:extLst>
              <a:ext uri="{FF2B5EF4-FFF2-40B4-BE49-F238E27FC236}">
                <a16:creationId xmlns:a16="http://schemas.microsoft.com/office/drawing/2014/main" xmlns="" id="{B7218081-9962-DB56-2664-23C8292FC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91400" y="5334000"/>
            <a:ext cx="1404343" cy="14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6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5395</TotalTime>
  <Words>6268</Words>
  <Application>Microsoft Office PowerPoint</Application>
  <PresentationFormat>Widescreen</PresentationFormat>
  <Paragraphs>1195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ADLaM Display</vt:lpstr>
      <vt:lpstr>Aharoni</vt:lpstr>
      <vt:lpstr>Arial</vt:lpstr>
      <vt:lpstr>Arial MT</vt:lpstr>
      <vt:lpstr>Calibri</vt:lpstr>
      <vt:lpstr>Google Sans Text</vt:lpstr>
      <vt:lpstr>Lucida Sans Unicode</vt:lpstr>
      <vt:lpstr>Sitka Display Semibold</vt:lpstr>
      <vt:lpstr>Times New Roman</vt:lpstr>
      <vt:lpstr>Trade Gothic Next Heavy</vt:lpstr>
      <vt:lpstr>Trebuchet MS</vt:lpstr>
      <vt:lpstr>Verdana</vt:lpstr>
      <vt:lpstr>Vijaya</vt:lpstr>
      <vt:lpstr>Office Theme</vt:lpstr>
      <vt:lpstr>PowerPoint Presentation</vt:lpstr>
      <vt:lpstr>PowerPoint Presentation</vt:lpstr>
      <vt:lpstr>“GreenFork” Project Foundation</vt:lpstr>
      <vt:lpstr>“Project Idea”</vt:lpstr>
      <vt:lpstr>GreenFork: Main Business Goal</vt:lpstr>
      <vt:lpstr>“Services Offered”</vt:lpstr>
      <vt:lpstr>“Unique Selling Points (USP)”</vt:lpstr>
      <vt:lpstr>“Initial Marketing Overview”</vt:lpstr>
      <vt:lpstr>“Short Marketing Goal”</vt:lpstr>
      <vt:lpstr>“Marketing Channels”</vt:lpstr>
      <vt:lpstr>PowerPoint Presentation</vt:lpstr>
      <vt:lpstr>Market Opportunity s “Who We Serve?”</vt:lpstr>
      <vt:lpstr>“SWOT Analysis”</vt:lpstr>
      <vt:lpstr>“Marketing Mix”</vt:lpstr>
      <vt:lpstr>“Date &amp; Fig Energy Elixir” Nutritions</vt:lpstr>
      <vt:lpstr>“Competitor 1:Talabat”</vt:lpstr>
      <vt:lpstr>“Social Media Analysis”</vt:lpstr>
      <vt:lpstr>“Competitor 2: InstaShop”</vt:lpstr>
      <vt:lpstr>“Social Media Analysis”</vt:lpstr>
      <vt:lpstr>“Competitor 3: Breadfast”</vt:lpstr>
      <vt:lpstr>“Social Media Analysis”</vt:lpstr>
      <vt:lpstr>“Competitor 4: Elmenus”</vt:lpstr>
      <vt:lpstr>“Social Media Analysis”</vt:lpstr>
      <vt:lpstr>Competitive Landscape Conclusion</vt:lpstr>
      <vt:lpstr>“Our - 6 Month SMART Objectives (The 5Ss)” </vt:lpstr>
      <vt:lpstr>Segment 1:College Students</vt:lpstr>
      <vt:lpstr>Persona: College Students</vt:lpstr>
      <vt:lpstr>Segment 2: Employees</vt:lpstr>
      <vt:lpstr>Persona 2: Time-Poor Employees</vt:lpstr>
      <vt:lpstr>Segment 3: Diabetic Patients</vt:lpstr>
      <vt:lpstr>Persona 3: Diabetic Patients</vt:lpstr>
      <vt:lpstr>PowerPoint Presentation</vt:lpstr>
      <vt:lpstr>“1-Product &amp; Service Tactics”</vt:lpstr>
      <vt:lpstr>“2-Price Tactics”</vt:lpstr>
      <vt:lpstr>“3-Place Tactics”</vt:lpstr>
      <vt:lpstr>“4-Promotion Tactics”</vt:lpstr>
      <vt:lpstr>PowerPoint Presentation</vt:lpstr>
      <vt:lpstr>“Phase 1: Foundation &amp; Authority  (Days 1-90)”</vt:lpstr>
      <vt:lpstr>“Phase 2: Optimization &amp; Conversion (Days 91-180)”</vt:lpstr>
      <vt:lpstr>PowerPoint Presentation</vt:lpstr>
      <vt:lpstr>PowerPoint Presentation</vt:lpstr>
      <vt:lpstr>“Usage Of Time”</vt:lpstr>
      <vt:lpstr>“Facebook Content Calender (1 Month)”</vt:lpstr>
      <vt:lpstr>“Instagram Content Calender (1 Month)”</vt:lpstr>
      <vt:lpstr>“Posts”</vt:lpstr>
      <vt:lpstr>“Diabetic Patients Segment Post Visuals”</vt:lpstr>
      <vt:lpstr>“College Students Segment Post Visuals”</vt:lpstr>
      <vt:lpstr>“Employee Segment Post Visuals”</vt:lpstr>
      <vt:lpstr>“Daily Content Management”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13</cp:revision>
  <dcterms:created xsi:type="dcterms:W3CDTF">2025-11-03T16:12:20Z</dcterms:created>
  <dcterms:modified xsi:type="dcterms:W3CDTF">2025-11-14T21:18:28Z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2025-10-29T00:00:00Z</vt:filetime>
  </property>
  <property fmtid="{D5CDD505-2E9C-101B-9397-08002B2CF9AE}" pid="3" name="LastSaved">
    <vt:filetime>2025-11-03T00:00:00Z</vt:filetime>
  </property>
</Properties>
</file>